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9"/>
  </p:notesMasterIdLst>
  <p:sldIdLst>
    <p:sldId id="259" r:id="rId2"/>
    <p:sldId id="261" r:id="rId3"/>
    <p:sldId id="307" r:id="rId4"/>
    <p:sldId id="272" r:id="rId5"/>
    <p:sldId id="310" r:id="rId6"/>
    <p:sldId id="263" r:id="rId7"/>
    <p:sldId id="264" r:id="rId8"/>
    <p:sldId id="265" r:id="rId9"/>
    <p:sldId id="306" r:id="rId10"/>
    <p:sldId id="311" r:id="rId11"/>
    <p:sldId id="270" r:id="rId12"/>
    <p:sldId id="296" r:id="rId13"/>
    <p:sldId id="269" r:id="rId14"/>
    <p:sldId id="257" r:id="rId15"/>
    <p:sldId id="308" r:id="rId16"/>
    <p:sldId id="271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78" autoAdjust="0"/>
    <p:restoredTop sz="94380" autoAdjust="0"/>
  </p:normalViewPr>
  <p:slideViewPr>
    <p:cSldViewPr snapToGrid="0">
      <p:cViewPr>
        <p:scale>
          <a:sx n="66" d="100"/>
          <a:sy n="66" d="100"/>
        </p:scale>
        <p:origin x="1425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A3C1E-0650-40F5-9366-E2DE0F514B68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020562-DBB0-43DD-A554-8C23D57488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550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020562-DBB0-43DD-A554-8C23D57488A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122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4759C-BB50-4CE3-8356-D3C6F349F024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8FF3-AA6E-487A-8DAE-866AE3A680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144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4759C-BB50-4CE3-8356-D3C6F349F024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8FF3-AA6E-487A-8DAE-866AE3A680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272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4759C-BB50-4CE3-8356-D3C6F349F024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8FF3-AA6E-487A-8DAE-866AE3A680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339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4759C-BB50-4CE3-8356-D3C6F349F024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8FF3-AA6E-487A-8DAE-866AE3A680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33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4759C-BB50-4CE3-8356-D3C6F349F024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8FF3-AA6E-487A-8DAE-866AE3A680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17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4759C-BB50-4CE3-8356-D3C6F349F024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8FF3-AA6E-487A-8DAE-866AE3A680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049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4759C-BB50-4CE3-8356-D3C6F349F024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8FF3-AA6E-487A-8DAE-866AE3A680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216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4759C-BB50-4CE3-8356-D3C6F349F024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8FF3-AA6E-487A-8DAE-866AE3A680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652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4759C-BB50-4CE3-8356-D3C6F349F024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8FF3-AA6E-487A-8DAE-866AE3A680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629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4759C-BB50-4CE3-8356-D3C6F349F024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8FF3-AA6E-487A-8DAE-866AE3A680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376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4759C-BB50-4CE3-8356-D3C6F349F024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8FF3-AA6E-487A-8DAE-866AE3A680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700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14759C-BB50-4CE3-8356-D3C6F349F024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DF8FF3-AA6E-487A-8DAE-866AE3A680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746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i.org/10.3389/fimmu.2023.1130539/ful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thelancet.com/journals/langlo/article/PIIS2214-109X(24)00056-1/fulltext" TargetMode="External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hyperlink" Target="http://www.cmu.edu/mcs/news-events/2024/0806_3-15-million-from-nih-to-fund-operation-of-third-generation-anton-supercomputer.html" TargetMode="Externa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83EDB-6BC7-1AB8-ADEB-AB53E2453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RUG DEVELOPMENT - To De-Risk Patient Acceptance of Biologic Drugs, Focus  Early on Delivery">
            <a:extLst>
              <a:ext uri="{FF2B5EF4-FFF2-40B4-BE49-F238E27FC236}">
                <a16:creationId xmlns:a16="http://schemas.microsoft.com/office/drawing/2014/main" id="{013D112A-2E8F-7480-E8C3-B3CA6DCD9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08" y="1277066"/>
            <a:ext cx="4676775" cy="427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0CF61F-C072-53FF-C026-FBB0E36AC16C}"/>
              </a:ext>
            </a:extLst>
          </p:cNvPr>
          <p:cNvSpPr txBox="1"/>
          <p:nvPr/>
        </p:nvSpPr>
        <p:spPr>
          <a:xfrm>
            <a:off x="42428" y="6280664"/>
            <a:ext cx="722706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/>
              <a:t>https://drug-dev.com/drug-development-to-de-risk-patient-acceptance-of-biologic-drugs-focus-early-on-delivery/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F69598-9CFD-32EC-29D1-C9B3F92F77FC}"/>
              </a:ext>
            </a:extLst>
          </p:cNvPr>
          <p:cNvSpPr txBox="1"/>
          <p:nvPr/>
        </p:nvSpPr>
        <p:spPr>
          <a:xfrm>
            <a:off x="42428" y="6513270"/>
            <a:ext cx="783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n-NO" altLang="ko-KR" sz="1000" b="1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Tufts. http://csdd.tufts.edu/files/uploads/Tufts_CSDD_briefing_on_RD_cost_study_-_Nov_18,_2014.pdf.</a:t>
            </a:r>
            <a:endParaRPr lang="ko-KR" altLang="en-US" sz="1000" b="1"/>
          </a:p>
        </p:txBody>
      </p:sp>
      <p:sp>
        <p:nvSpPr>
          <p:cNvPr id="12" name="AutoShape 4" descr="Rising costs of drug development and decreasing number of new... | Download  Scientific Diagram">
            <a:extLst>
              <a:ext uri="{FF2B5EF4-FFF2-40B4-BE49-F238E27FC236}">
                <a16:creationId xmlns:a16="http://schemas.microsoft.com/office/drawing/2014/main" id="{3DE638C4-CCE6-2F23-824C-A22E6E1D6C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6" descr="Rising costs of drug development and decreasing number of new... | Download  Scientific Diagram">
            <a:extLst>
              <a:ext uri="{FF2B5EF4-FFF2-40B4-BE49-F238E27FC236}">
                <a16:creationId xmlns:a16="http://schemas.microsoft.com/office/drawing/2014/main" id="{0C41D7D4-D3F3-56BB-C363-E22195B031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6" name="Picture 8" descr="Rising costs of drug development and decreasing number of new registered products at FDA  ">
            <a:extLst>
              <a:ext uri="{FF2B5EF4-FFF2-40B4-BE49-F238E27FC236}">
                <a16:creationId xmlns:a16="http://schemas.microsoft.com/office/drawing/2014/main" id="{99AC81A1-6E84-0F46-8750-1E38BABE1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753" y="1410251"/>
            <a:ext cx="6729847" cy="423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BED5BE-FB12-FABC-0E56-C07BC3570DF1}"/>
              </a:ext>
            </a:extLst>
          </p:cNvPr>
          <p:cNvSpPr txBox="1"/>
          <p:nvPr/>
        </p:nvSpPr>
        <p:spPr>
          <a:xfrm>
            <a:off x="152400" y="176510"/>
            <a:ext cx="1188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1. Current limitations: </a:t>
            </a:r>
            <a:r>
              <a:rPr lang="ko-KR" altLang="en-US" sz="1600" b="1"/>
              <a:t>바이오 분야의 ‘연구개발 패러독스’</a:t>
            </a:r>
            <a:r>
              <a:rPr lang="en-US" altLang="ko-KR" sz="1600" b="1"/>
              <a:t>, </a:t>
            </a:r>
            <a:r>
              <a:rPr lang="ko-KR" altLang="en-US" sz="1600" b="1"/>
              <a:t>즉</a:t>
            </a:r>
            <a:r>
              <a:rPr lang="en-US" altLang="ko-KR" sz="1600" b="1"/>
              <a:t>,</a:t>
            </a:r>
            <a:r>
              <a:rPr lang="ko-KR" altLang="en-US" sz="1600" b="1"/>
              <a:t> 연구를 하면 할수록 약 가격이 천문학적으로 늘고</a:t>
            </a:r>
            <a:r>
              <a:rPr lang="en-US" altLang="ko-KR" sz="1600" b="1"/>
              <a:t>, </a:t>
            </a:r>
            <a:r>
              <a:rPr lang="ko-KR" altLang="en-US" sz="1600" b="1"/>
              <a:t>또한 새로운 신약 승인 건수가 항상 증가한다는 보장이 없습니다</a:t>
            </a:r>
            <a:r>
              <a:rPr lang="en-US" altLang="ko-KR" sz="1600" b="1"/>
              <a:t>. </a:t>
            </a:r>
            <a:endParaRPr lang="ko-KR" altLang="en-US" sz="1600" b="1"/>
          </a:p>
          <a:p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1566248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5E1FC32-3F74-87B0-F003-A5A26B352159}"/>
              </a:ext>
            </a:extLst>
          </p:cNvPr>
          <p:cNvCxnSpPr>
            <a:cxnSpLocks/>
          </p:cNvCxnSpPr>
          <p:nvPr/>
        </p:nvCxnSpPr>
        <p:spPr>
          <a:xfrm>
            <a:off x="808561" y="949695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FA6EF8CA-5678-37F0-5B94-86142750A27E}"/>
              </a:ext>
            </a:extLst>
          </p:cNvPr>
          <p:cNvCxnSpPr>
            <a:cxnSpLocks/>
          </p:cNvCxnSpPr>
          <p:nvPr/>
        </p:nvCxnSpPr>
        <p:spPr>
          <a:xfrm>
            <a:off x="1113813" y="949695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14AEF05-C2FD-B0E9-4D48-0D33B2AB6B7D}"/>
              </a:ext>
            </a:extLst>
          </p:cNvPr>
          <p:cNvCxnSpPr>
            <a:cxnSpLocks/>
          </p:cNvCxnSpPr>
          <p:nvPr/>
        </p:nvCxnSpPr>
        <p:spPr>
          <a:xfrm>
            <a:off x="808561" y="955790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D3CEDA4-765E-8011-2124-CFD29D3B2524}"/>
              </a:ext>
            </a:extLst>
          </p:cNvPr>
          <p:cNvCxnSpPr>
            <a:cxnSpLocks/>
          </p:cNvCxnSpPr>
          <p:nvPr/>
        </p:nvCxnSpPr>
        <p:spPr>
          <a:xfrm>
            <a:off x="1241950" y="951821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42FD3BB-5E66-1D5B-85F3-085EF1E589D7}"/>
              </a:ext>
            </a:extLst>
          </p:cNvPr>
          <p:cNvCxnSpPr>
            <a:cxnSpLocks/>
          </p:cNvCxnSpPr>
          <p:nvPr/>
        </p:nvCxnSpPr>
        <p:spPr>
          <a:xfrm>
            <a:off x="1547202" y="951821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E58ADB7-3725-0915-FF2D-5E5247FE5A74}"/>
              </a:ext>
            </a:extLst>
          </p:cNvPr>
          <p:cNvCxnSpPr>
            <a:cxnSpLocks/>
          </p:cNvCxnSpPr>
          <p:nvPr/>
        </p:nvCxnSpPr>
        <p:spPr>
          <a:xfrm>
            <a:off x="1241950" y="957916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92477DD-4845-6DCA-E339-8EB73632C1D0}"/>
              </a:ext>
            </a:extLst>
          </p:cNvPr>
          <p:cNvCxnSpPr>
            <a:cxnSpLocks/>
          </p:cNvCxnSpPr>
          <p:nvPr/>
        </p:nvCxnSpPr>
        <p:spPr>
          <a:xfrm>
            <a:off x="1672954" y="951822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52634E3-EE69-0829-9CCE-17A79D237492}"/>
              </a:ext>
            </a:extLst>
          </p:cNvPr>
          <p:cNvCxnSpPr>
            <a:cxnSpLocks/>
          </p:cNvCxnSpPr>
          <p:nvPr/>
        </p:nvCxnSpPr>
        <p:spPr>
          <a:xfrm>
            <a:off x="1978206" y="951822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6389062-EA4A-03A6-F0D3-39DB0E728430}"/>
              </a:ext>
            </a:extLst>
          </p:cNvPr>
          <p:cNvCxnSpPr>
            <a:cxnSpLocks/>
          </p:cNvCxnSpPr>
          <p:nvPr/>
        </p:nvCxnSpPr>
        <p:spPr>
          <a:xfrm>
            <a:off x="1672954" y="957917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5E87D93-1F3E-C6A1-617D-73FAAF004B95}"/>
              </a:ext>
            </a:extLst>
          </p:cNvPr>
          <p:cNvCxnSpPr>
            <a:cxnSpLocks/>
          </p:cNvCxnSpPr>
          <p:nvPr/>
        </p:nvCxnSpPr>
        <p:spPr>
          <a:xfrm>
            <a:off x="2137298" y="951821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EC77D2F-920A-ED4D-DE4F-F016D4C22A25}"/>
              </a:ext>
            </a:extLst>
          </p:cNvPr>
          <p:cNvCxnSpPr>
            <a:cxnSpLocks/>
          </p:cNvCxnSpPr>
          <p:nvPr/>
        </p:nvCxnSpPr>
        <p:spPr>
          <a:xfrm>
            <a:off x="2442550" y="951821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E9BE061-53DE-0ED9-0DDA-C9BCC612E4BF}"/>
              </a:ext>
            </a:extLst>
          </p:cNvPr>
          <p:cNvCxnSpPr>
            <a:cxnSpLocks/>
          </p:cNvCxnSpPr>
          <p:nvPr/>
        </p:nvCxnSpPr>
        <p:spPr>
          <a:xfrm>
            <a:off x="2137298" y="957916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5A531EB1-F664-B7C4-81D8-D934EDA9E489}"/>
              </a:ext>
            </a:extLst>
          </p:cNvPr>
          <p:cNvSpPr/>
          <p:nvPr/>
        </p:nvSpPr>
        <p:spPr>
          <a:xfrm>
            <a:off x="871253" y="1104546"/>
            <a:ext cx="166938" cy="121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93BD9BA-EF99-6D23-A495-4D01C5C118FD}"/>
              </a:ext>
            </a:extLst>
          </p:cNvPr>
          <p:cNvCxnSpPr>
            <a:cxnSpLocks/>
          </p:cNvCxnSpPr>
          <p:nvPr/>
        </p:nvCxnSpPr>
        <p:spPr>
          <a:xfrm>
            <a:off x="827793" y="1515373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30AABBB-F237-F28D-7C83-07021511C4BF}"/>
              </a:ext>
            </a:extLst>
          </p:cNvPr>
          <p:cNvCxnSpPr>
            <a:cxnSpLocks/>
          </p:cNvCxnSpPr>
          <p:nvPr/>
        </p:nvCxnSpPr>
        <p:spPr>
          <a:xfrm>
            <a:off x="1133045" y="1515373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9DF1FB0-F249-CD3A-F6D5-33D013A392D8}"/>
              </a:ext>
            </a:extLst>
          </p:cNvPr>
          <p:cNvCxnSpPr>
            <a:cxnSpLocks/>
          </p:cNvCxnSpPr>
          <p:nvPr/>
        </p:nvCxnSpPr>
        <p:spPr>
          <a:xfrm>
            <a:off x="827793" y="1521468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209435E-D137-C018-6AFE-2B91A65EFF31}"/>
              </a:ext>
            </a:extLst>
          </p:cNvPr>
          <p:cNvCxnSpPr>
            <a:cxnSpLocks/>
          </p:cNvCxnSpPr>
          <p:nvPr/>
        </p:nvCxnSpPr>
        <p:spPr>
          <a:xfrm>
            <a:off x="1261182" y="1517499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1019B00-2A5C-B55B-030D-938E63FDEE61}"/>
              </a:ext>
            </a:extLst>
          </p:cNvPr>
          <p:cNvCxnSpPr>
            <a:cxnSpLocks/>
          </p:cNvCxnSpPr>
          <p:nvPr/>
        </p:nvCxnSpPr>
        <p:spPr>
          <a:xfrm>
            <a:off x="1566434" y="1517499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B61E596-5998-AB3E-FCA4-1AE70CD5D63A}"/>
              </a:ext>
            </a:extLst>
          </p:cNvPr>
          <p:cNvCxnSpPr>
            <a:cxnSpLocks/>
          </p:cNvCxnSpPr>
          <p:nvPr/>
        </p:nvCxnSpPr>
        <p:spPr>
          <a:xfrm>
            <a:off x="1261182" y="1523594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2A68C50-88F2-7616-57AF-0FBF371596FA}"/>
              </a:ext>
            </a:extLst>
          </p:cNvPr>
          <p:cNvCxnSpPr>
            <a:cxnSpLocks/>
          </p:cNvCxnSpPr>
          <p:nvPr/>
        </p:nvCxnSpPr>
        <p:spPr>
          <a:xfrm>
            <a:off x="1692186" y="1517500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9AAB081-183E-B8F3-8862-D58A4106EB09}"/>
              </a:ext>
            </a:extLst>
          </p:cNvPr>
          <p:cNvCxnSpPr>
            <a:cxnSpLocks/>
          </p:cNvCxnSpPr>
          <p:nvPr/>
        </p:nvCxnSpPr>
        <p:spPr>
          <a:xfrm>
            <a:off x="1997438" y="1517500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B558A64-4BA9-1820-BC0A-63E977D54989}"/>
              </a:ext>
            </a:extLst>
          </p:cNvPr>
          <p:cNvCxnSpPr>
            <a:cxnSpLocks/>
          </p:cNvCxnSpPr>
          <p:nvPr/>
        </p:nvCxnSpPr>
        <p:spPr>
          <a:xfrm>
            <a:off x="1692186" y="1523595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5D756D5-72F7-3A19-3D20-6B984D7EBB72}"/>
              </a:ext>
            </a:extLst>
          </p:cNvPr>
          <p:cNvCxnSpPr>
            <a:cxnSpLocks/>
          </p:cNvCxnSpPr>
          <p:nvPr/>
        </p:nvCxnSpPr>
        <p:spPr>
          <a:xfrm>
            <a:off x="2156530" y="1517499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F20803D-CFE1-2028-2120-75C17E13011F}"/>
              </a:ext>
            </a:extLst>
          </p:cNvPr>
          <p:cNvCxnSpPr>
            <a:cxnSpLocks/>
          </p:cNvCxnSpPr>
          <p:nvPr/>
        </p:nvCxnSpPr>
        <p:spPr>
          <a:xfrm>
            <a:off x="2461782" y="1517499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AFC0B89-F897-17BC-EF82-06ED0B5E8D45}"/>
              </a:ext>
            </a:extLst>
          </p:cNvPr>
          <p:cNvCxnSpPr>
            <a:cxnSpLocks/>
          </p:cNvCxnSpPr>
          <p:nvPr/>
        </p:nvCxnSpPr>
        <p:spPr>
          <a:xfrm>
            <a:off x="2156530" y="1523594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A7DF9489-65EB-FBC2-7032-F068C1F43C70}"/>
              </a:ext>
            </a:extLst>
          </p:cNvPr>
          <p:cNvSpPr/>
          <p:nvPr/>
        </p:nvSpPr>
        <p:spPr>
          <a:xfrm>
            <a:off x="1329147" y="1674520"/>
            <a:ext cx="166938" cy="121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5211710-EB35-CF9F-D721-AB5B55D11EFC}"/>
              </a:ext>
            </a:extLst>
          </p:cNvPr>
          <p:cNvCxnSpPr>
            <a:cxnSpLocks/>
          </p:cNvCxnSpPr>
          <p:nvPr/>
        </p:nvCxnSpPr>
        <p:spPr>
          <a:xfrm>
            <a:off x="812618" y="2086597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89BB183-5F22-BCBE-8FA5-391EF98AC6BE}"/>
              </a:ext>
            </a:extLst>
          </p:cNvPr>
          <p:cNvCxnSpPr>
            <a:cxnSpLocks/>
          </p:cNvCxnSpPr>
          <p:nvPr/>
        </p:nvCxnSpPr>
        <p:spPr>
          <a:xfrm>
            <a:off x="1117870" y="2086597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D0508FA-B13E-0D95-078D-B09D6D664BF1}"/>
              </a:ext>
            </a:extLst>
          </p:cNvPr>
          <p:cNvCxnSpPr>
            <a:cxnSpLocks/>
          </p:cNvCxnSpPr>
          <p:nvPr/>
        </p:nvCxnSpPr>
        <p:spPr>
          <a:xfrm>
            <a:off x="812618" y="2092692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48293EF-6589-FC4C-4419-E945E6B5F058}"/>
              </a:ext>
            </a:extLst>
          </p:cNvPr>
          <p:cNvCxnSpPr>
            <a:cxnSpLocks/>
          </p:cNvCxnSpPr>
          <p:nvPr/>
        </p:nvCxnSpPr>
        <p:spPr>
          <a:xfrm>
            <a:off x="1246007" y="2088723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24B73E-9A7C-A926-D218-FE16C7854480}"/>
              </a:ext>
            </a:extLst>
          </p:cNvPr>
          <p:cNvCxnSpPr>
            <a:cxnSpLocks/>
          </p:cNvCxnSpPr>
          <p:nvPr/>
        </p:nvCxnSpPr>
        <p:spPr>
          <a:xfrm>
            <a:off x="1551259" y="2088723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BB6E94E-E34A-63EA-B975-DD6C346A0EAC}"/>
              </a:ext>
            </a:extLst>
          </p:cNvPr>
          <p:cNvCxnSpPr>
            <a:cxnSpLocks/>
          </p:cNvCxnSpPr>
          <p:nvPr/>
        </p:nvCxnSpPr>
        <p:spPr>
          <a:xfrm>
            <a:off x="1246007" y="2094818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C2E53E-2BBE-B684-C4D4-8DFB0BDB914E}"/>
              </a:ext>
            </a:extLst>
          </p:cNvPr>
          <p:cNvCxnSpPr>
            <a:cxnSpLocks/>
          </p:cNvCxnSpPr>
          <p:nvPr/>
        </p:nvCxnSpPr>
        <p:spPr>
          <a:xfrm>
            <a:off x="1677011" y="2088724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1F91ABF-EBEA-118B-DA7A-4A4A8C572A7B}"/>
              </a:ext>
            </a:extLst>
          </p:cNvPr>
          <p:cNvCxnSpPr>
            <a:cxnSpLocks/>
          </p:cNvCxnSpPr>
          <p:nvPr/>
        </p:nvCxnSpPr>
        <p:spPr>
          <a:xfrm>
            <a:off x="1982263" y="2088724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A64CA97-97F2-4C77-CA0F-31B8D2298B52}"/>
              </a:ext>
            </a:extLst>
          </p:cNvPr>
          <p:cNvCxnSpPr>
            <a:cxnSpLocks/>
          </p:cNvCxnSpPr>
          <p:nvPr/>
        </p:nvCxnSpPr>
        <p:spPr>
          <a:xfrm>
            <a:off x="1677011" y="2094819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772BCE3-BF5E-0BDE-B0C9-3A39E1862239}"/>
              </a:ext>
            </a:extLst>
          </p:cNvPr>
          <p:cNvCxnSpPr>
            <a:cxnSpLocks/>
          </p:cNvCxnSpPr>
          <p:nvPr/>
        </p:nvCxnSpPr>
        <p:spPr>
          <a:xfrm>
            <a:off x="2141355" y="2088723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7FA69D0-973D-D88A-55D2-40CB08C195AE}"/>
              </a:ext>
            </a:extLst>
          </p:cNvPr>
          <p:cNvCxnSpPr>
            <a:cxnSpLocks/>
          </p:cNvCxnSpPr>
          <p:nvPr/>
        </p:nvCxnSpPr>
        <p:spPr>
          <a:xfrm>
            <a:off x="2446607" y="2088723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5B1E508-4F3E-7E60-07DC-622A272D8111}"/>
              </a:ext>
            </a:extLst>
          </p:cNvPr>
          <p:cNvCxnSpPr>
            <a:cxnSpLocks/>
          </p:cNvCxnSpPr>
          <p:nvPr/>
        </p:nvCxnSpPr>
        <p:spPr>
          <a:xfrm>
            <a:off x="2141355" y="2094818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A8B140B0-7B33-EBAA-E6B6-1B5D8311E996}"/>
              </a:ext>
            </a:extLst>
          </p:cNvPr>
          <p:cNvSpPr/>
          <p:nvPr/>
        </p:nvSpPr>
        <p:spPr>
          <a:xfrm>
            <a:off x="1752634" y="2245178"/>
            <a:ext cx="166938" cy="121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E6879F7-295A-DF02-25A2-D6BE85D88BB3}"/>
              </a:ext>
            </a:extLst>
          </p:cNvPr>
          <p:cNvSpPr txBox="1"/>
          <p:nvPr/>
        </p:nvSpPr>
        <p:spPr>
          <a:xfrm>
            <a:off x="1645622" y="1809598"/>
            <a:ext cx="36802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#3</a:t>
            </a:r>
            <a:endParaRPr lang="ko-KR" altLang="en-US" sz="120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001A1208-C108-8478-BA18-CD1409E70D16}"/>
              </a:ext>
            </a:extLst>
          </p:cNvPr>
          <p:cNvCxnSpPr>
            <a:cxnSpLocks/>
          </p:cNvCxnSpPr>
          <p:nvPr/>
        </p:nvCxnSpPr>
        <p:spPr>
          <a:xfrm>
            <a:off x="777173" y="2654911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E4017AB-D73D-AACB-2365-C5015DBB65BB}"/>
              </a:ext>
            </a:extLst>
          </p:cNvPr>
          <p:cNvCxnSpPr>
            <a:cxnSpLocks/>
          </p:cNvCxnSpPr>
          <p:nvPr/>
        </p:nvCxnSpPr>
        <p:spPr>
          <a:xfrm>
            <a:off x="1082425" y="2654911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0421F8C-AA5C-CE51-1392-547526E557FC}"/>
              </a:ext>
            </a:extLst>
          </p:cNvPr>
          <p:cNvCxnSpPr>
            <a:cxnSpLocks/>
          </p:cNvCxnSpPr>
          <p:nvPr/>
        </p:nvCxnSpPr>
        <p:spPr>
          <a:xfrm>
            <a:off x="777173" y="2661006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F35ACBB2-AAD2-5330-128F-772372E91281}"/>
              </a:ext>
            </a:extLst>
          </p:cNvPr>
          <p:cNvCxnSpPr>
            <a:cxnSpLocks/>
          </p:cNvCxnSpPr>
          <p:nvPr/>
        </p:nvCxnSpPr>
        <p:spPr>
          <a:xfrm>
            <a:off x="1210562" y="2657037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E6FC9FDC-474B-056E-86E8-ABC52F84BC8C}"/>
              </a:ext>
            </a:extLst>
          </p:cNvPr>
          <p:cNvCxnSpPr>
            <a:cxnSpLocks/>
          </p:cNvCxnSpPr>
          <p:nvPr/>
        </p:nvCxnSpPr>
        <p:spPr>
          <a:xfrm>
            <a:off x="1515814" y="2657037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7B04EA22-D2C9-446A-C228-83B10C112187}"/>
              </a:ext>
            </a:extLst>
          </p:cNvPr>
          <p:cNvCxnSpPr>
            <a:cxnSpLocks/>
          </p:cNvCxnSpPr>
          <p:nvPr/>
        </p:nvCxnSpPr>
        <p:spPr>
          <a:xfrm>
            <a:off x="1210562" y="2663132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81C7888-3972-2B76-A326-0E034C678C30}"/>
              </a:ext>
            </a:extLst>
          </p:cNvPr>
          <p:cNvCxnSpPr>
            <a:cxnSpLocks/>
          </p:cNvCxnSpPr>
          <p:nvPr/>
        </p:nvCxnSpPr>
        <p:spPr>
          <a:xfrm>
            <a:off x="1641566" y="2657038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EC48111-5B33-6AF0-86BD-A84A235E7DFC}"/>
              </a:ext>
            </a:extLst>
          </p:cNvPr>
          <p:cNvCxnSpPr>
            <a:cxnSpLocks/>
          </p:cNvCxnSpPr>
          <p:nvPr/>
        </p:nvCxnSpPr>
        <p:spPr>
          <a:xfrm>
            <a:off x="1946818" y="2657038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5D2D01ED-BCE1-8CF3-E599-F41B6A9F7985}"/>
              </a:ext>
            </a:extLst>
          </p:cNvPr>
          <p:cNvCxnSpPr>
            <a:cxnSpLocks/>
          </p:cNvCxnSpPr>
          <p:nvPr/>
        </p:nvCxnSpPr>
        <p:spPr>
          <a:xfrm>
            <a:off x="1641566" y="2663133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DA655859-7B00-C77A-D6FB-0158BA37415A}"/>
              </a:ext>
            </a:extLst>
          </p:cNvPr>
          <p:cNvCxnSpPr>
            <a:cxnSpLocks/>
          </p:cNvCxnSpPr>
          <p:nvPr/>
        </p:nvCxnSpPr>
        <p:spPr>
          <a:xfrm>
            <a:off x="2105910" y="2657037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1CDE6AB4-F63C-DFC2-1DFF-C86709BE4529}"/>
              </a:ext>
            </a:extLst>
          </p:cNvPr>
          <p:cNvCxnSpPr>
            <a:cxnSpLocks/>
          </p:cNvCxnSpPr>
          <p:nvPr/>
        </p:nvCxnSpPr>
        <p:spPr>
          <a:xfrm>
            <a:off x="2411162" y="2657037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43E371AC-C77B-FFBF-29A0-585AEE1C974F}"/>
              </a:ext>
            </a:extLst>
          </p:cNvPr>
          <p:cNvCxnSpPr>
            <a:cxnSpLocks/>
          </p:cNvCxnSpPr>
          <p:nvPr/>
        </p:nvCxnSpPr>
        <p:spPr>
          <a:xfrm>
            <a:off x="2105910" y="2663132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타원 69">
            <a:extLst>
              <a:ext uri="{FF2B5EF4-FFF2-40B4-BE49-F238E27FC236}">
                <a16:creationId xmlns:a16="http://schemas.microsoft.com/office/drawing/2014/main" id="{D0C8F926-419C-A8A9-219F-30CB3DAB81C0}"/>
              </a:ext>
            </a:extLst>
          </p:cNvPr>
          <p:cNvSpPr/>
          <p:nvPr/>
        </p:nvSpPr>
        <p:spPr>
          <a:xfrm>
            <a:off x="2174880" y="2815873"/>
            <a:ext cx="166938" cy="121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84AEDFB-5AD0-529B-A957-FF41EB1BC9FC}"/>
              </a:ext>
            </a:extLst>
          </p:cNvPr>
          <p:cNvSpPr txBox="1"/>
          <p:nvPr/>
        </p:nvSpPr>
        <p:spPr>
          <a:xfrm>
            <a:off x="2074521" y="2377912"/>
            <a:ext cx="36802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#4</a:t>
            </a:r>
            <a:endParaRPr lang="ko-KR" altLang="en-US" sz="12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82E742F-C76E-2BD9-DC22-16BEF93AEC03}"/>
              </a:ext>
            </a:extLst>
          </p:cNvPr>
          <p:cNvSpPr txBox="1"/>
          <p:nvPr/>
        </p:nvSpPr>
        <p:spPr>
          <a:xfrm>
            <a:off x="2582066" y="965512"/>
            <a:ext cx="83298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(1, 0, 0, 0)</a:t>
            </a:r>
            <a:endParaRPr lang="ko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DAEDC9C-2EDC-C32A-857E-8A3C2C89BC58}"/>
              </a:ext>
            </a:extLst>
          </p:cNvPr>
          <p:cNvSpPr txBox="1"/>
          <p:nvPr/>
        </p:nvSpPr>
        <p:spPr>
          <a:xfrm>
            <a:off x="2614118" y="1550608"/>
            <a:ext cx="83298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(0, 1, 0, 0)</a:t>
            </a:r>
            <a:endParaRPr lang="ko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151F398-A070-9828-C2C6-3F27DEAD36B3}"/>
              </a:ext>
            </a:extLst>
          </p:cNvPr>
          <p:cNvSpPr txBox="1"/>
          <p:nvPr/>
        </p:nvSpPr>
        <p:spPr>
          <a:xfrm>
            <a:off x="2614118" y="2121163"/>
            <a:ext cx="83298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(0, 0, 1, 0)</a:t>
            </a:r>
            <a:endParaRPr lang="ko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0247849-3A49-B51D-E24B-132B53CEE5A8}"/>
              </a:ext>
            </a:extLst>
          </p:cNvPr>
          <p:cNvSpPr txBox="1"/>
          <p:nvPr/>
        </p:nvSpPr>
        <p:spPr>
          <a:xfrm>
            <a:off x="2616152" y="2678280"/>
            <a:ext cx="83298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(0, 0, 0, 1)</a:t>
            </a:r>
            <a:endParaRPr lang="ko-KR" altLang="en-US" sz="1200"/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8BA81FA-C399-B25B-EA1C-F58542F32B43}"/>
              </a:ext>
            </a:extLst>
          </p:cNvPr>
          <p:cNvCxnSpPr>
            <a:cxnSpLocks/>
          </p:cNvCxnSpPr>
          <p:nvPr/>
        </p:nvCxnSpPr>
        <p:spPr>
          <a:xfrm>
            <a:off x="2763969" y="929286"/>
            <a:ext cx="0" cy="93691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F058983-F69C-568C-FC98-BC84F236B565}"/>
              </a:ext>
            </a:extLst>
          </p:cNvPr>
          <p:cNvCxnSpPr>
            <a:cxnSpLocks/>
          </p:cNvCxnSpPr>
          <p:nvPr/>
        </p:nvCxnSpPr>
        <p:spPr>
          <a:xfrm>
            <a:off x="2922322" y="929286"/>
            <a:ext cx="0" cy="93691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E380B8F-2336-104F-8AD9-C3CF7225FEE5}"/>
              </a:ext>
            </a:extLst>
          </p:cNvPr>
          <p:cNvCxnSpPr>
            <a:cxnSpLocks/>
          </p:cNvCxnSpPr>
          <p:nvPr/>
        </p:nvCxnSpPr>
        <p:spPr>
          <a:xfrm>
            <a:off x="3080674" y="927160"/>
            <a:ext cx="0" cy="93691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6D575B52-7A84-9004-7AA0-9DFD043C9813}"/>
              </a:ext>
            </a:extLst>
          </p:cNvPr>
          <p:cNvCxnSpPr>
            <a:cxnSpLocks/>
          </p:cNvCxnSpPr>
          <p:nvPr/>
        </p:nvCxnSpPr>
        <p:spPr>
          <a:xfrm>
            <a:off x="3224933" y="920583"/>
            <a:ext cx="0" cy="93691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712E5122-058E-DDE2-2D23-5B56393FD9C9}"/>
              </a:ext>
            </a:extLst>
          </p:cNvPr>
          <p:cNvCxnSpPr>
            <a:cxnSpLocks/>
          </p:cNvCxnSpPr>
          <p:nvPr/>
        </p:nvCxnSpPr>
        <p:spPr>
          <a:xfrm>
            <a:off x="2754706" y="920583"/>
            <a:ext cx="477180" cy="0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D2B56DB-DFE8-43C7-C379-FDAD4ED3E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643" y="1728324"/>
            <a:ext cx="2798439" cy="48282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7ADE21C9-0261-86BF-CEA8-3274F173C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756" y="1518075"/>
            <a:ext cx="323605" cy="24892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4FE52035-21D4-C827-ED76-2CA76E7CE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3757" y="2091437"/>
            <a:ext cx="303828" cy="23499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3C02404C-48C4-DF43-1548-1074FD7401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3756" y="2685305"/>
            <a:ext cx="349800" cy="25818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BE4CA97-85F1-B926-735D-51498E099F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8912" y="923008"/>
            <a:ext cx="318672" cy="242344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75" name="그룹 74">
            <a:extLst>
              <a:ext uri="{FF2B5EF4-FFF2-40B4-BE49-F238E27FC236}">
                <a16:creationId xmlns:a16="http://schemas.microsoft.com/office/drawing/2014/main" id="{05FB7FEE-FF9E-6D2D-1AEB-B495F32FCFB2}"/>
              </a:ext>
            </a:extLst>
          </p:cNvPr>
          <p:cNvGrpSpPr/>
          <p:nvPr/>
        </p:nvGrpSpPr>
        <p:grpSpPr>
          <a:xfrm>
            <a:off x="4054167" y="826290"/>
            <a:ext cx="225959" cy="66698"/>
            <a:chOff x="4097129" y="1096731"/>
            <a:chExt cx="225959" cy="100268"/>
          </a:xfrm>
        </p:grpSpPr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2678D2D3-EDB9-324F-8E58-DB8BD75F71B0}"/>
                </a:ext>
              </a:extLst>
            </p:cNvPr>
            <p:cNvCxnSpPr>
              <a:cxnSpLocks/>
            </p:cNvCxnSpPr>
            <p:nvPr/>
          </p:nvCxnSpPr>
          <p:spPr>
            <a:xfrm>
              <a:off x="4097129" y="1103308"/>
              <a:ext cx="0" cy="93691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8EC6AEDC-F0A3-2923-8906-724C61FD64F7}"/>
                </a:ext>
              </a:extLst>
            </p:cNvPr>
            <p:cNvCxnSpPr>
              <a:cxnSpLocks/>
            </p:cNvCxnSpPr>
            <p:nvPr/>
          </p:nvCxnSpPr>
          <p:spPr>
            <a:xfrm>
              <a:off x="4312827" y="1096731"/>
              <a:ext cx="0" cy="93691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1C85D074-5C61-6A17-03F0-C35F2410E542}"/>
                </a:ext>
              </a:extLst>
            </p:cNvPr>
            <p:cNvCxnSpPr>
              <a:cxnSpLocks/>
            </p:cNvCxnSpPr>
            <p:nvPr/>
          </p:nvCxnSpPr>
          <p:spPr>
            <a:xfrm>
              <a:off x="4097129" y="1096731"/>
              <a:ext cx="225959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C5976173-A349-26B8-6C19-DDD64B3C3784}"/>
              </a:ext>
            </a:extLst>
          </p:cNvPr>
          <p:cNvSpPr txBox="1"/>
          <p:nvPr/>
        </p:nvSpPr>
        <p:spPr>
          <a:xfrm>
            <a:off x="3914340" y="624851"/>
            <a:ext cx="521187" cy="2154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/>
              <a:t>2 qubit</a:t>
            </a:r>
            <a:endParaRPr lang="ko-KR" altLang="en-US" sz="8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987F3661-005A-5209-9533-9A0B9F1EDAD7}"/>
              </a:ext>
            </a:extLst>
          </p:cNvPr>
          <p:cNvCxnSpPr/>
          <p:nvPr/>
        </p:nvCxnSpPr>
        <p:spPr>
          <a:xfrm>
            <a:off x="3415052" y="1052344"/>
            <a:ext cx="4417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6690F092-8681-B393-5302-BA82DC51DC16}"/>
              </a:ext>
            </a:extLst>
          </p:cNvPr>
          <p:cNvCxnSpPr>
            <a:cxnSpLocks/>
          </p:cNvCxnSpPr>
          <p:nvPr/>
        </p:nvCxnSpPr>
        <p:spPr>
          <a:xfrm>
            <a:off x="2785842" y="1520201"/>
            <a:ext cx="0" cy="93691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F823D61E-E384-B351-5426-F79FAFCE24EE}"/>
              </a:ext>
            </a:extLst>
          </p:cNvPr>
          <p:cNvCxnSpPr>
            <a:cxnSpLocks/>
          </p:cNvCxnSpPr>
          <p:nvPr/>
        </p:nvCxnSpPr>
        <p:spPr>
          <a:xfrm>
            <a:off x="2944195" y="1520201"/>
            <a:ext cx="0" cy="93691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1F322327-0718-3086-2E31-C91C94C47FF4}"/>
              </a:ext>
            </a:extLst>
          </p:cNvPr>
          <p:cNvCxnSpPr>
            <a:cxnSpLocks/>
          </p:cNvCxnSpPr>
          <p:nvPr/>
        </p:nvCxnSpPr>
        <p:spPr>
          <a:xfrm>
            <a:off x="3102547" y="1518075"/>
            <a:ext cx="0" cy="93691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7B275306-2188-5694-2AAC-78CC97F61760}"/>
              </a:ext>
            </a:extLst>
          </p:cNvPr>
          <p:cNvCxnSpPr>
            <a:cxnSpLocks/>
          </p:cNvCxnSpPr>
          <p:nvPr/>
        </p:nvCxnSpPr>
        <p:spPr>
          <a:xfrm>
            <a:off x="3246806" y="1511498"/>
            <a:ext cx="0" cy="93691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99F7767D-421F-317C-58FF-F633D8DA91D6}"/>
              </a:ext>
            </a:extLst>
          </p:cNvPr>
          <p:cNvCxnSpPr>
            <a:cxnSpLocks/>
          </p:cNvCxnSpPr>
          <p:nvPr/>
        </p:nvCxnSpPr>
        <p:spPr>
          <a:xfrm>
            <a:off x="2776579" y="1511498"/>
            <a:ext cx="477180" cy="0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55FE062-BC2A-12D1-B15D-E199FE6B9F58}"/>
              </a:ext>
            </a:extLst>
          </p:cNvPr>
          <p:cNvSpPr txBox="1"/>
          <p:nvPr/>
        </p:nvSpPr>
        <p:spPr>
          <a:xfrm>
            <a:off x="2801057" y="1283077"/>
            <a:ext cx="441749" cy="2154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/>
              <a:t>4 bit</a:t>
            </a:r>
            <a:endParaRPr lang="ko-KR" altLang="en-US" sz="800"/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7EA8DA82-2D46-2C94-E087-D0A600339E2C}"/>
              </a:ext>
            </a:extLst>
          </p:cNvPr>
          <p:cNvCxnSpPr>
            <a:cxnSpLocks/>
          </p:cNvCxnSpPr>
          <p:nvPr/>
        </p:nvCxnSpPr>
        <p:spPr>
          <a:xfrm>
            <a:off x="2784822" y="2109851"/>
            <a:ext cx="0" cy="93691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EF96D6C8-B117-CA71-3105-9C8FDAC1D891}"/>
              </a:ext>
            </a:extLst>
          </p:cNvPr>
          <p:cNvCxnSpPr>
            <a:cxnSpLocks/>
          </p:cNvCxnSpPr>
          <p:nvPr/>
        </p:nvCxnSpPr>
        <p:spPr>
          <a:xfrm>
            <a:off x="2943175" y="2109851"/>
            <a:ext cx="0" cy="93691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7DAA0227-A703-0711-B2AB-202A7AC974AD}"/>
              </a:ext>
            </a:extLst>
          </p:cNvPr>
          <p:cNvCxnSpPr>
            <a:cxnSpLocks/>
          </p:cNvCxnSpPr>
          <p:nvPr/>
        </p:nvCxnSpPr>
        <p:spPr>
          <a:xfrm>
            <a:off x="3101527" y="2107725"/>
            <a:ext cx="0" cy="93691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ED86742D-10E9-A3B5-4B0D-7348196D3B07}"/>
              </a:ext>
            </a:extLst>
          </p:cNvPr>
          <p:cNvCxnSpPr>
            <a:cxnSpLocks/>
          </p:cNvCxnSpPr>
          <p:nvPr/>
        </p:nvCxnSpPr>
        <p:spPr>
          <a:xfrm>
            <a:off x="3245786" y="2101148"/>
            <a:ext cx="0" cy="93691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BD798C81-5FDC-2E11-7AB3-BC9B08DC5163}"/>
              </a:ext>
            </a:extLst>
          </p:cNvPr>
          <p:cNvCxnSpPr>
            <a:cxnSpLocks/>
          </p:cNvCxnSpPr>
          <p:nvPr/>
        </p:nvCxnSpPr>
        <p:spPr>
          <a:xfrm>
            <a:off x="2775559" y="2101148"/>
            <a:ext cx="477180" cy="0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E7CC999C-17FA-0F04-09C2-F483CDDD8015}"/>
              </a:ext>
            </a:extLst>
          </p:cNvPr>
          <p:cNvSpPr txBox="1"/>
          <p:nvPr/>
        </p:nvSpPr>
        <p:spPr>
          <a:xfrm>
            <a:off x="2801621" y="1879910"/>
            <a:ext cx="441749" cy="2154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/>
              <a:t>4 bit</a:t>
            </a:r>
            <a:endParaRPr lang="ko-KR" altLang="en-US" sz="800"/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74F914B9-EE01-C1F7-061E-5440D2CE4A95}"/>
              </a:ext>
            </a:extLst>
          </p:cNvPr>
          <p:cNvCxnSpPr>
            <a:cxnSpLocks/>
          </p:cNvCxnSpPr>
          <p:nvPr/>
        </p:nvCxnSpPr>
        <p:spPr>
          <a:xfrm>
            <a:off x="2781842" y="2679830"/>
            <a:ext cx="0" cy="93691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5B1808C-ED15-7A46-4343-C3AB20D8A905}"/>
              </a:ext>
            </a:extLst>
          </p:cNvPr>
          <p:cNvCxnSpPr>
            <a:cxnSpLocks/>
          </p:cNvCxnSpPr>
          <p:nvPr/>
        </p:nvCxnSpPr>
        <p:spPr>
          <a:xfrm>
            <a:off x="2940195" y="2679830"/>
            <a:ext cx="0" cy="93691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E1DB2D8-D032-3B19-B656-D655CE0E39CD}"/>
              </a:ext>
            </a:extLst>
          </p:cNvPr>
          <p:cNvCxnSpPr>
            <a:cxnSpLocks/>
          </p:cNvCxnSpPr>
          <p:nvPr/>
        </p:nvCxnSpPr>
        <p:spPr>
          <a:xfrm>
            <a:off x="3098547" y="2677704"/>
            <a:ext cx="0" cy="93691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D00E533D-6AFA-577A-B4D8-72F9955B2174}"/>
              </a:ext>
            </a:extLst>
          </p:cNvPr>
          <p:cNvCxnSpPr>
            <a:cxnSpLocks/>
          </p:cNvCxnSpPr>
          <p:nvPr/>
        </p:nvCxnSpPr>
        <p:spPr>
          <a:xfrm>
            <a:off x="3242806" y="2671127"/>
            <a:ext cx="0" cy="93691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A81CC8C-6BD5-F807-A7C6-83F6BB7BA8EE}"/>
              </a:ext>
            </a:extLst>
          </p:cNvPr>
          <p:cNvCxnSpPr>
            <a:cxnSpLocks/>
          </p:cNvCxnSpPr>
          <p:nvPr/>
        </p:nvCxnSpPr>
        <p:spPr>
          <a:xfrm>
            <a:off x="2772579" y="2671127"/>
            <a:ext cx="477180" cy="0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0AD993F5-EA69-EBF1-0FBB-71F9702B7BD5}"/>
              </a:ext>
            </a:extLst>
          </p:cNvPr>
          <p:cNvSpPr txBox="1"/>
          <p:nvPr/>
        </p:nvSpPr>
        <p:spPr>
          <a:xfrm>
            <a:off x="2829314" y="2445228"/>
            <a:ext cx="441749" cy="2154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/>
              <a:t>4 bit</a:t>
            </a:r>
            <a:endParaRPr lang="ko-KR" altLang="en-US" sz="800"/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4D6D47F7-FD4A-C742-5254-42CF25117C6B}"/>
              </a:ext>
            </a:extLst>
          </p:cNvPr>
          <p:cNvCxnSpPr/>
          <p:nvPr/>
        </p:nvCxnSpPr>
        <p:spPr>
          <a:xfrm>
            <a:off x="3430600" y="1626054"/>
            <a:ext cx="4417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A22CC656-D673-8136-E98B-B7258C27596A}"/>
              </a:ext>
            </a:extLst>
          </p:cNvPr>
          <p:cNvCxnSpPr/>
          <p:nvPr/>
        </p:nvCxnSpPr>
        <p:spPr>
          <a:xfrm>
            <a:off x="3447104" y="2201416"/>
            <a:ext cx="4417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391A7268-3129-D614-7069-E40826762BC0}"/>
              </a:ext>
            </a:extLst>
          </p:cNvPr>
          <p:cNvCxnSpPr/>
          <p:nvPr/>
        </p:nvCxnSpPr>
        <p:spPr>
          <a:xfrm>
            <a:off x="3447104" y="2814398"/>
            <a:ext cx="4417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9F93750A-91C4-795D-0ADF-D61E92D86EEE}"/>
              </a:ext>
            </a:extLst>
          </p:cNvPr>
          <p:cNvGrpSpPr/>
          <p:nvPr/>
        </p:nvGrpSpPr>
        <p:grpSpPr>
          <a:xfrm>
            <a:off x="4072719" y="1419322"/>
            <a:ext cx="225959" cy="58045"/>
            <a:chOff x="4097129" y="1096731"/>
            <a:chExt cx="225959" cy="100268"/>
          </a:xfrm>
        </p:grpSpPr>
        <p:cxnSp>
          <p:nvCxnSpPr>
            <p:cNvPr id="123" name="직선 화살표 연결선 122">
              <a:extLst>
                <a:ext uri="{FF2B5EF4-FFF2-40B4-BE49-F238E27FC236}">
                  <a16:creationId xmlns:a16="http://schemas.microsoft.com/office/drawing/2014/main" id="{B789A209-DCF7-7302-ABAB-C8AFB87909D2}"/>
                </a:ext>
              </a:extLst>
            </p:cNvPr>
            <p:cNvCxnSpPr>
              <a:cxnSpLocks/>
            </p:cNvCxnSpPr>
            <p:nvPr/>
          </p:nvCxnSpPr>
          <p:spPr>
            <a:xfrm>
              <a:off x="4097129" y="1103308"/>
              <a:ext cx="0" cy="93691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>
              <a:extLst>
                <a:ext uri="{FF2B5EF4-FFF2-40B4-BE49-F238E27FC236}">
                  <a16:creationId xmlns:a16="http://schemas.microsoft.com/office/drawing/2014/main" id="{551A0179-AA6C-9F55-CD41-68D6B9CDD5E5}"/>
                </a:ext>
              </a:extLst>
            </p:cNvPr>
            <p:cNvCxnSpPr>
              <a:cxnSpLocks/>
            </p:cNvCxnSpPr>
            <p:nvPr/>
          </p:nvCxnSpPr>
          <p:spPr>
            <a:xfrm>
              <a:off x="4312827" y="1096731"/>
              <a:ext cx="0" cy="93691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>
              <a:extLst>
                <a:ext uri="{FF2B5EF4-FFF2-40B4-BE49-F238E27FC236}">
                  <a16:creationId xmlns:a16="http://schemas.microsoft.com/office/drawing/2014/main" id="{721D92E3-B123-D248-D24E-884974CD7522}"/>
                </a:ext>
              </a:extLst>
            </p:cNvPr>
            <p:cNvCxnSpPr>
              <a:cxnSpLocks/>
            </p:cNvCxnSpPr>
            <p:nvPr/>
          </p:nvCxnSpPr>
          <p:spPr>
            <a:xfrm>
              <a:off x="4097129" y="1096731"/>
              <a:ext cx="225959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75BA891B-31D0-B518-414D-6D99713DB246}"/>
              </a:ext>
            </a:extLst>
          </p:cNvPr>
          <p:cNvSpPr txBox="1"/>
          <p:nvPr/>
        </p:nvSpPr>
        <p:spPr>
          <a:xfrm>
            <a:off x="3933388" y="1225780"/>
            <a:ext cx="521187" cy="2154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/>
              <a:t>2 qubit</a:t>
            </a:r>
            <a:endParaRPr lang="ko-KR" altLang="en-US" sz="800"/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C91BB2FC-9C90-A79D-8901-758FFDB07B84}"/>
              </a:ext>
            </a:extLst>
          </p:cNvPr>
          <p:cNvGrpSpPr/>
          <p:nvPr/>
        </p:nvGrpSpPr>
        <p:grpSpPr>
          <a:xfrm>
            <a:off x="4073215" y="1986719"/>
            <a:ext cx="225959" cy="65822"/>
            <a:chOff x="4097129" y="1096731"/>
            <a:chExt cx="225959" cy="100268"/>
          </a:xfrm>
        </p:grpSpPr>
        <p:cxnSp>
          <p:nvCxnSpPr>
            <p:cNvPr id="128" name="직선 화살표 연결선 127">
              <a:extLst>
                <a:ext uri="{FF2B5EF4-FFF2-40B4-BE49-F238E27FC236}">
                  <a16:creationId xmlns:a16="http://schemas.microsoft.com/office/drawing/2014/main" id="{ACE6DDDD-269A-C9D3-2CB9-3834803A3FAB}"/>
                </a:ext>
              </a:extLst>
            </p:cNvPr>
            <p:cNvCxnSpPr>
              <a:cxnSpLocks/>
            </p:cNvCxnSpPr>
            <p:nvPr/>
          </p:nvCxnSpPr>
          <p:spPr>
            <a:xfrm>
              <a:off x="4097129" y="1103308"/>
              <a:ext cx="0" cy="93691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>
              <a:extLst>
                <a:ext uri="{FF2B5EF4-FFF2-40B4-BE49-F238E27FC236}">
                  <a16:creationId xmlns:a16="http://schemas.microsoft.com/office/drawing/2014/main" id="{4E2F61EC-FDD5-EA98-F24B-EEAE9FA07605}"/>
                </a:ext>
              </a:extLst>
            </p:cNvPr>
            <p:cNvCxnSpPr>
              <a:cxnSpLocks/>
            </p:cNvCxnSpPr>
            <p:nvPr/>
          </p:nvCxnSpPr>
          <p:spPr>
            <a:xfrm>
              <a:off x="4312827" y="1096731"/>
              <a:ext cx="0" cy="93691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>
              <a:extLst>
                <a:ext uri="{FF2B5EF4-FFF2-40B4-BE49-F238E27FC236}">
                  <a16:creationId xmlns:a16="http://schemas.microsoft.com/office/drawing/2014/main" id="{79186FF8-D061-4AD7-94EA-B443D5BDF4E0}"/>
                </a:ext>
              </a:extLst>
            </p:cNvPr>
            <p:cNvCxnSpPr>
              <a:cxnSpLocks/>
            </p:cNvCxnSpPr>
            <p:nvPr/>
          </p:nvCxnSpPr>
          <p:spPr>
            <a:xfrm>
              <a:off x="4097129" y="1096731"/>
              <a:ext cx="225959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42E10D53-2DF0-B957-5E84-7FD285861F01}"/>
              </a:ext>
            </a:extLst>
          </p:cNvPr>
          <p:cNvSpPr txBox="1"/>
          <p:nvPr/>
        </p:nvSpPr>
        <p:spPr>
          <a:xfrm>
            <a:off x="3933388" y="1785280"/>
            <a:ext cx="521187" cy="2154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/>
              <a:t>2 qubit</a:t>
            </a:r>
            <a:endParaRPr lang="ko-KR" altLang="en-US" sz="800"/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77B382E7-DBE5-5519-7981-7C4E962BEFF5}"/>
              </a:ext>
            </a:extLst>
          </p:cNvPr>
          <p:cNvGrpSpPr/>
          <p:nvPr/>
        </p:nvGrpSpPr>
        <p:grpSpPr>
          <a:xfrm>
            <a:off x="4089371" y="2569370"/>
            <a:ext cx="225959" cy="74433"/>
            <a:chOff x="4097129" y="1096731"/>
            <a:chExt cx="225959" cy="100268"/>
          </a:xfrm>
        </p:grpSpPr>
        <p:cxnSp>
          <p:nvCxnSpPr>
            <p:cNvPr id="133" name="직선 화살표 연결선 132">
              <a:extLst>
                <a:ext uri="{FF2B5EF4-FFF2-40B4-BE49-F238E27FC236}">
                  <a16:creationId xmlns:a16="http://schemas.microsoft.com/office/drawing/2014/main" id="{52D5177B-49CD-2F5F-C58F-5CFF45DC0296}"/>
                </a:ext>
              </a:extLst>
            </p:cNvPr>
            <p:cNvCxnSpPr>
              <a:cxnSpLocks/>
            </p:cNvCxnSpPr>
            <p:nvPr/>
          </p:nvCxnSpPr>
          <p:spPr>
            <a:xfrm>
              <a:off x="4097129" y="1103308"/>
              <a:ext cx="0" cy="93691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>
              <a:extLst>
                <a:ext uri="{FF2B5EF4-FFF2-40B4-BE49-F238E27FC236}">
                  <a16:creationId xmlns:a16="http://schemas.microsoft.com/office/drawing/2014/main" id="{53CDD0A5-4C49-0D0E-ED07-CA40E52302B3}"/>
                </a:ext>
              </a:extLst>
            </p:cNvPr>
            <p:cNvCxnSpPr>
              <a:cxnSpLocks/>
            </p:cNvCxnSpPr>
            <p:nvPr/>
          </p:nvCxnSpPr>
          <p:spPr>
            <a:xfrm>
              <a:off x="4312827" y="1096731"/>
              <a:ext cx="0" cy="93691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9EC6D418-64C4-EE25-5124-265EC509C4C7}"/>
                </a:ext>
              </a:extLst>
            </p:cNvPr>
            <p:cNvCxnSpPr>
              <a:cxnSpLocks/>
            </p:cNvCxnSpPr>
            <p:nvPr/>
          </p:nvCxnSpPr>
          <p:spPr>
            <a:xfrm>
              <a:off x="4097129" y="1096731"/>
              <a:ext cx="225959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D132B0D2-4C72-091B-A502-89BDA793A850}"/>
              </a:ext>
            </a:extLst>
          </p:cNvPr>
          <p:cNvSpPr txBox="1"/>
          <p:nvPr/>
        </p:nvSpPr>
        <p:spPr>
          <a:xfrm>
            <a:off x="3949544" y="2367931"/>
            <a:ext cx="521187" cy="2154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/>
              <a:t>2 qubit</a:t>
            </a:r>
            <a:endParaRPr lang="ko-KR" altLang="en-US" sz="800"/>
          </a:p>
        </p:txBody>
      </p:sp>
      <p:pic>
        <p:nvPicPr>
          <p:cNvPr id="146" name="그림 145">
            <a:extLst>
              <a:ext uri="{FF2B5EF4-FFF2-40B4-BE49-F238E27FC236}">
                <a16:creationId xmlns:a16="http://schemas.microsoft.com/office/drawing/2014/main" id="{B583E762-F4B4-B3E9-643D-A6BF1CA1F2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963" y="4755282"/>
            <a:ext cx="3060669" cy="4185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9" name="그림 158">
            <a:extLst>
              <a:ext uri="{FF2B5EF4-FFF2-40B4-BE49-F238E27FC236}">
                <a16:creationId xmlns:a16="http://schemas.microsoft.com/office/drawing/2014/main" id="{D708B934-EC76-8379-0B66-E753570897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8001" y="3315210"/>
            <a:ext cx="2712714" cy="446021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E46DA21-1447-343C-2A7C-FAB749760067}"/>
              </a:ext>
            </a:extLst>
          </p:cNvPr>
          <p:cNvCxnSpPr>
            <a:cxnSpLocks/>
          </p:cNvCxnSpPr>
          <p:nvPr/>
        </p:nvCxnSpPr>
        <p:spPr>
          <a:xfrm>
            <a:off x="9895933" y="1812531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E39B9BC-54EF-5AC2-3858-E83160894FA6}"/>
              </a:ext>
            </a:extLst>
          </p:cNvPr>
          <p:cNvCxnSpPr>
            <a:cxnSpLocks/>
          </p:cNvCxnSpPr>
          <p:nvPr/>
        </p:nvCxnSpPr>
        <p:spPr>
          <a:xfrm>
            <a:off x="10201185" y="1812531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A28B383-5D86-AF08-5DFC-10B279D49AA0}"/>
              </a:ext>
            </a:extLst>
          </p:cNvPr>
          <p:cNvCxnSpPr>
            <a:cxnSpLocks/>
          </p:cNvCxnSpPr>
          <p:nvPr/>
        </p:nvCxnSpPr>
        <p:spPr>
          <a:xfrm>
            <a:off x="9895933" y="1818626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BA6A416-FDFF-AAC8-F05A-108BC4C0ED3E}"/>
              </a:ext>
            </a:extLst>
          </p:cNvPr>
          <p:cNvCxnSpPr>
            <a:cxnSpLocks/>
          </p:cNvCxnSpPr>
          <p:nvPr/>
        </p:nvCxnSpPr>
        <p:spPr>
          <a:xfrm>
            <a:off x="10424890" y="1816880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D0438C1-D8A4-0BD9-4F93-4FE9A5457DDE}"/>
              </a:ext>
            </a:extLst>
          </p:cNvPr>
          <p:cNvCxnSpPr>
            <a:cxnSpLocks/>
          </p:cNvCxnSpPr>
          <p:nvPr/>
        </p:nvCxnSpPr>
        <p:spPr>
          <a:xfrm>
            <a:off x="10730142" y="1816880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2A5C059-88F1-61A8-13C9-F04DAA0F09E7}"/>
              </a:ext>
            </a:extLst>
          </p:cNvPr>
          <p:cNvCxnSpPr>
            <a:cxnSpLocks/>
          </p:cNvCxnSpPr>
          <p:nvPr/>
        </p:nvCxnSpPr>
        <p:spPr>
          <a:xfrm>
            <a:off x="10424890" y="1822975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8099B0-50FE-95EA-F5DE-170395283141}"/>
              </a:ext>
            </a:extLst>
          </p:cNvPr>
          <p:cNvCxnSpPr>
            <a:cxnSpLocks/>
          </p:cNvCxnSpPr>
          <p:nvPr/>
        </p:nvCxnSpPr>
        <p:spPr>
          <a:xfrm>
            <a:off x="10928919" y="1824421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E71DDC94-4417-7FB7-8BEA-F92D50C906BB}"/>
              </a:ext>
            </a:extLst>
          </p:cNvPr>
          <p:cNvCxnSpPr>
            <a:cxnSpLocks/>
          </p:cNvCxnSpPr>
          <p:nvPr/>
        </p:nvCxnSpPr>
        <p:spPr>
          <a:xfrm>
            <a:off x="11234171" y="1824421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4CE9033-80CF-E387-9002-858011949C59}"/>
              </a:ext>
            </a:extLst>
          </p:cNvPr>
          <p:cNvCxnSpPr>
            <a:cxnSpLocks/>
          </p:cNvCxnSpPr>
          <p:nvPr/>
        </p:nvCxnSpPr>
        <p:spPr>
          <a:xfrm>
            <a:off x="10928919" y="1830516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3DED211B-7AFD-DACA-091A-D323CE173D3C}"/>
              </a:ext>
            </a:extLst>
          </p:cNvPr>
          <p:cNvCxnSpPr>
            <a:cxnSpLocks/>
          </p:cNvCxnSpPr>
          <p:nvPr/>
        </p:nvCxnSpPr>
        <p:spPr>
          <a:xfrm>
            <a:off x="11469463" y="1832755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06290EB1-4CA7-7C15-8072-792058AFF4A2}"/>
              </a:ext>
            </a:extLst>
          </p:cNvPr>
          <p:cNvCxnSpPr>
            <a:cxnSpLocks/>
          </p:cNvCxnSpPr>
          <p:nvPr/>
        </p:nvCxnSpPr>
        <p:spPr>
          <a:xfrm>
            <a:off x="11774715" y="1832755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06A5E31C-2B6A-AEAF-42AB-C9CDDDB8A640}"/>
              </a:ext>
            </a:extLst>
          </p:cNvPr>
          <p:cNvCxnSpPr>
            <a:cxnSpLocks/>
          </p:cNvCxnSpPr>
          <p:nvPr/>
        </p:nvCxnSpPr>
        <p:spPr>
          <a:xfrm>
            <a:off x="11469463" y="1838850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54C1AC3E-3DDD-0451-5D2A-E4DB626D9096}"/>
              </a:ext>
            </a:extLst>
          </p:cNvPr>
          <p:cNvSpPr/>
          <p:nvPr/>
        </p:nvSpPr>
        <p:spPr>
          <a:xfrm>
            <a:off x="9960212" y="1976510"/>
            <a:ext cx="166938" cy="12161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72ADAE3-42B3-7DB4-EEFD-0F4F61A4D133}"/>
              </a:ext>
            </a:extLst>
          </p:cNvPr>
          <p:cNvSpPr txBox="1"/>
          <p:nvPr/>
        </p:nvSpPr>
        <p:spPr>
          <a:xfrm>
            <a:off x="9864544" y="1494050"/>
            <a:ext cx="36802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/>
              <a:t>#1</a:t>
            </a:r>
            <a:endParaRPr lang="ko-KR" altLang="en-US" sz="1200" b="1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0B3CFE7-5CF7-E2CE-0849-7F591F871CC1}"/>
              </a:ext>
            </a:extLst>
          </p:cNvPr>
          <p:cNvSpPr txBox="1"/>
          <p:nvPr/>
        </p:nvSpPr>
        <p:spPr>
          <a:xfrm>
            <a:off x="796216" y="643584"/>
            <a:ext cx="36802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#1</a:t>
            </a:r>
            <a:endParaRPr lang="ko-KR" altLang="en-US" sz="120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28245A0-26AD-520E-F0DB-650BA21D2DD7}"/>
              </a:ext>
            </a:extLst>
          </p:cNvPr>
          <p:cNvSpPr txBox="1"/>
          <p:nvPr/>
        </p:nvSpPr>
        <p:spPr>
          <a:xfrm>
            <a:off x="1244163" y="1234499"/>
            <a:ext cx="36802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#2</a:t>
            </a:r>
            <a:endParaRPr lang="ko-KR" altLang="en-US" sz="120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DF7E092-B008-C637-36C5-A474A1981B49}"/>
              </a:ext>
            </a:extLst>
          </p:cNvPr>
          <p:cNvSpPr txBox="1"/>
          <p:nvPr/>
        </p:nvSpPr>
        <p:spPr>
          <a:xfrm>
            <a:off x="2781842" y="694666"/>
            <a:ext cx="441749" cy="2154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/>
              <a:t>4 bit</a:t>
            </a:r>
            <a:endParaRPr lang="ko-KR" altLang="en-US" sz="800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62BDB45A-E6AD-3B92-0342-889564CD32FA}"/>
              </a:ext>
            </a:extLst>
          </p:cNvPr>
          <p:cNvSpPr/>
          <p:nvPr/>
        </p:nvSpPr>
        <p:spPr>
          <a:xfrm>
            <a:off x="10997168" y="1991036"/>
            <a:ext cx="166938" cy="12161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B23BB262-A043-2880-5378-5F77394F8DA0}"/>
              </a:ext>
            </a:extLst>
          </p:cNvPr>
          <p:cNvSpPr/>
          <p:nvPr/>
        </p:nvSpPr>
        <p:spPr>
          <a:xfrm>
            <a:off x="11543268" y="1991433"/>
            <a:ext cx="166938" cy="12161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6053C066-AEBD-B343-125C-056DFA3C6A3A}"/>
              </a:ext>
            </a:extLst>
          </p:cNvPr>
          <p:cNvSpPr txBox="1"/>
          <p:nvPr/>
        </p:nvSpPr>
        <p:spPr>
          <a:xfrm>
            <a:off x="10380283" y="1486445"/>
            <a:ext cx="36802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/>
              <a:t>#2</a:t>
            </a:r>
            <a:endParaRPr lang="ko-KR" altLang="en-US" sz="1200" b="1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E14DAFB-0DBE-657F-3F38-B9A0A207F1DA}"/>
              </a:ext>
            </a:extLst>
          </p:cNvPr>
          <p:cNvSpPr txBox="1"/>
          <p:nvPr/>
        </p:nvSpPr>
        <p:spPr>
          <a:xfrm>
            <a:off x="10902174" y="1488032"/>
            <a:ext cx="36802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/>
              <a:t>#3</a:t>
            </a:r>
            <a:endParaRPr lang="ko-KR" altLang="en-US" sz="1200" b="1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043E742D-10F6-52D5-AC2A-B61C291217D1}"/>
              </a:ext>
            </a:extLst>
          </p:cNvPr>
          <p:cNvSpPr txBox="1"/>
          <p:nvPr/>
        </p:nvSpPr>
        <p:spPr>
          <a:xfrm>
            <a:off x="11423668" y="1484461"/>
            <a:ext cx="36802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/>
              <a:t>#4</a:t>
            </a:r>
            <a:endParaRPr lang="ko-KR" altLang="en-US" sz="1200" b="1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CFD84A5F-C348-3628-3CE5-ADCF9C185902}"/>
              </a:ext>
            </a:extLst>
          </p:cNvPr>
          <p:cNvSpPr txBox="1"/>
          <p:nvPr/>
        </p:nvSpPr>
        <p:spPr>
          <a:xfrm>
            <a:off x="9832637" y="2134130"/>
            <a:ext cx="54275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/>
              <a:t>25%</a:t>
            </a:r>
            <a:endParaRPr lang="ko-KR" altLang="en-US" sz="1000" b="1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8224D959-65BD-0B93-84F1-A4144A26C479}"/>
              </a:ext>
            </a:extLst>
          </p:cNvPr>
          <p:cNvSpPr txBox="1"/>
          <p:nvPr/>
        </p:nvSpPr>
        <p:spPr>
          <a:xfrm>
            <a:off x="10888799" y="2130480"/>
            <a:ext cx="495051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/>
              <a:t>25%</a:t>
            </a:r>
            <a:endParaRPr lang="ko-KR" altLang="en-US" sz="1000" b="1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5D6D0C0-6C26-5AF3-B0BD-D54B34A00070}"/>
              </a:ext>
            </a:extLst>
          </p:cNvPr>
          <p:cNvSpPr txBox="1"/>
          <p:nvPr/>
        </p:nvSpPr>
        <p:spPr>
          <a:xfrm>
            <a:off x="11415852" y="2133843"/>
            <a:ext cx="465268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/>
              <a:t>25%</a:t>
            </a:r>
            <a:endParaRPr lang="ko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845F8951-01EF-0B41-7914-BE82F8D8CF61}"/>
              </a:ext>
            </a:extLst>
          </p:cNvPr>
          <p:cNvSpPr txBox="1"/>
          <p:nvPr/>
        </p:nvSpPr>
        <p:spPr>
          <a:xfrm>
            <a:off x="10393500" y="2127703"/>
            <a:ext cx="427186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/>
              <a:t>25%</a:t>
            </a:r>
            <a:endParaRPr lang="ko-KR" altLang="en-US" sz="1000" b="1"/>
          </a:p>
        </p:txBody>
      </p: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230A7783-517C-E5B0-1A20-3DEC961F65F1}"/>
              </a:ext>
            </a:extLst>
          </p:cNvPr>
          <p:cNvCxnSpPr>
            <a:cxnSpLocks/>
          </p:cNvCxnSpPr>
          <p:nvPr/>
        </p:nvCxnSpPr>
        <p:spPr>
          <a:xfrm>
            <a:off x="8677916" y="2027450"/>
            <a:ext cx="9958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BE6435ED-118F-ACDA-2B8B-AE09A6D6AAAA}"/>
              </a:ext>
            </a:extLst>
          </p:cNvPr>
          <p:cNvSpPr txBox="1"/>
          <p:nvPr/>
        </p:nvSpPr>
        <p:spPr>
          <a:xfrm>
            <a:off x="8619827" y="1743713"/>
            <a:ext cx="1220144" cy="5539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             측정 </a:t>
            </a:r>
            <a:endParaRPr lang="en-US" altLang="ko-KR" sz="1000"/>
          </a:p>
          <a:p>
            <a:endParaRPr lang="en-US" altLang="ko-KR" sz="1000"/>
          </a:p>
          <a:p>
            <a:r>
              <a:rPr lang="ko-KR" altLang="en-US" sz="1000"/>
              <a:t>양자 상태의 붕괴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1E2A1BE3-3662-7548-39B3-B05E896AF0E2}"/>
              </a:ext>
            </a:extLst>
          </p:cNvPr>
          <p:cNvSpPr txBox="1"/>
          <p:nvPr/>
        </p:nvSpPr>
        <p:spPr>
          <a:xfrm>
            <a:off x="343422" y="3245479"/>
            <a:ext cx="4801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Task: Search Box with Coin</a:t>
            </a:r>
            <a:r>
              <a:rPr lang="ko-KR" altLang="en-US" sz="1200" b="1"/>
              <a:t> </a:t>
            </a:r>
            <a:r>
              <a:rPr lang="en-US" altLang="ko-KR" sz="1000" b="1">
                <a:sym typeface="Wingdings" panose="05000000000000000000" pitchFamily="2" charset="2"/>
              </a:rPr>
              <a:t> Python Code </a:t>
            </a:r>
            <a:endParaRPr lang="en-US" altLang="ko-KR" sz="1000" b="1"/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A0EFD3DE-FF50-A912-A0F7-D0F8A99E88DA}"/>
              </a:ext>
            </a:extLst>
          </p:cNvPr>
          <p:cNvCxnSpPr>
            <a:cxnSpLocks/>
          </p:cNvCxnSpPr>
          <p:nvPr/>
        </p:nvCxnSpPr>
        <p:spPr>
          <a:xfrm>
            <a:off x="9864925" y="3278910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B66BC7C5-A258-AEA4-5846-1D195A4584A1}"/>
              </a:ext>
            </a:extLst>
          </p:cNvPr>
          <p:cNvCxnSpPr>
            <a:cxnSpLocks/>
          </p:cNvCxnSpPr>
          <p:nvPr/>
        </p:nvCxnSpPr>
        <p:spPr>
          <a:xfrm>
            <a:off x="10170177" y="3278910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7E540D74-D84B-3BD8-1CA5-A467824484BA}"/>
              </a:ext>
            </a:extLst>
          </p:cNvPr>
          <p:cNvCxnSpPr>
            <a:cxnSpLocks/>
          </p:cNvCxnSpPr>
          <p:nvPr/>
        </p:nvCxnSpPr>
        <p:spPr>
          <a:xfrm>
            <a:off x="9864925" y="3285005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DB4A1B05-5FEF-8FB2-ED00-091BEBF64C67}"/>
              </a:ext>
            </a:extLst>
          </p:cNvPr>
          <p:cNvCxnSpPr>
            <a:cxnSpLocks/>
          </p:cNvCxnSpPr>
          <p:nvPr/>
        </p:nvCxnSpPr>
        <p:spPr>
          <a:xfrm>
            <a:off x="10393882" y="3283259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1E9446DB-E8F7-02BE-6EF3-2015B55200A4}"/>
              </a:ext>
            </a:extLst>
          </p:cNvPr>
          <p:cNvCxnSpPr>
            <a:cxnSpLocks/>
          </p:cNvCxnSpPr>
          <p:nvPr/>
        </p:nvCxnSpPr>
        <p:spPr>
          <a:xfrm>
            <a:off x="10699134" y="3283259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2936AD1F-17B7-76C5-1759-F1166C8C8F61}"/>
              </a:ext>
            </a:extLst>
          </p:cNvPr>
          <p:cNvCxnSpPr>
            <a:cxnSpLocks/>
          </p:cNvCxnSpPr>
          <p:nvPr/>
        </p:nvCxnSpPr>
        <p:spPr>
          <a:xfrm>
            <a:off x="10393882" y="3289354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80466F1-1BA6-979B-3F01-5C0C4F9911DD}"/>
              </a:ext>
            </a:extLst>
          </p:cNvPr>
          <p:cNvCxnSpPr>
            <a:cxnSpLocks/>
          </p:cNvCxnSpPr>
          <p:nvPr/>
        </p:nvCxnSpPr>
        <p:spPr>
          <a:xfrm>
            <a:off x="10897911" y="3290800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36703BE3-8F90-3E5D-49A4-A5F611388BA4}"/>
              </a:ext>
            </a:extLst>
          </p:cNvPr>
          <p:cNvCxnSpPr>
            <a:cxnSpLocks/>
          </p:cNvCxnSpPr>
          <p:nvPr/>
        </p:nvCxnSpPr>
        <p:spPr>
          <a:xfrm>
            <a:off x="11203163" y="3290800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6B754893-2553-BE10-38DB-C85533B09817}"/>
              </a:ext>
            </a:extLst>
          </p:cNvPr>
          <p:cNvCxnSpPr>
            <a:cxnSpLocks/>
          </p:cNvCxnSpPr>
          <p:nvPr/>
        </p:nvCxnSpPr>
        <p:spPr>
          <a:xfrm>
            <a:off x="10897911" y="3296895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>
            <a:extLst>
              <a:ext uri="{FF2B5EF4-FFF2-40B4-BE49-F238E27FC236}">
                <a16:creationId xmlns:a16="http://schemas.microsoft.com/office/drawing/2014/main" id="{90F440B4-7A00-9B41-0410-926380A039F6}"/>
              </a:ext>
            </a:extLst>
          </p:cNvPr>
          <p:cNvCxnSpPr>
            <a:cxnSpLocks/>
          </p:cNvCxnSpPr>
          <p:nvPr/>
        </p:nvCxnSpPr>
        <p:spPr>
          <a:xfrm>
            <a:off x="11438455" y="3299134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AE6C001F-DDA9-A7EC-9F44-FB6097BFC310}"/>
              </a:ext>
            </a:extLst>
          </p:cNvPr>
          <p:cNvCxnSpPr>
            <a:cxnSpLocks/>
          </p:cNvCxnSpPr>
          <p:nvPr/>
        </p:nvCxnSpPr>
        <p:spPr>
          <a:xfrm>
            <a:off x="11743707" y="3299134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3BB2CB47-7C68-DEC2-218C-6EFEE8FF9714}"/>
              </a:ext>
            </a:extLst>
          </p:cNvPr>
          <p:cNvCxnSpPr>
            <a:cxnSpLocks/>
          </p:cNvCxnSpPr>
          <p:nvPr/>
        </p:nvCxnSpPr>
        <p:spPr>
          <a:xfrm>
            <a:off x="11438455" y="3305229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타원 198">
            <a:extLst>
              <a:ext uri="{FF2B5EF4-FFF2-40B4-BE49-F238E27FC236}">
                <a16:creationId xmlns:a16="http://schemas.microsoft.com/office/drawing/2014/main" id="{5A8D9717-3FB1-7344-A9B1-2DE489CBA31D}"/>
              </a:ext>
            </a:extLst>
          </p:cNvPr>
          <p:cNvSpPr/>
          <p:nvPr/>
        </p:nvSpPr>
        <p:spPr>
          <a:xfrm>
            <a:off x="9929204" y="3442889"/>
            <a:ext cx="166938" cy="12161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2417EFCA-AECF-6884-3333-37E182121C90}"/>
              </a:ext>
            </a:extLst>
          </p:cNvPr>
          <p:cNvSpPr txBox="1"/>
          <p:nvPr/>
        </p:nvSpPr>
        <p:spPr>
          <a:xfrm>
            <a:off x="9833536" y="2960429"/>
            <a:ext cx="36802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/>
              <a:t>#1</a:t>
            </a:r>
            <a:endParaRPr lang="ko-KR" altLang="en-US" sz="1200" b="1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D96C958C-FA43-AEFB-F610-1E78480E4D17}"/>
              </a:ext>
            </a:extLst>
          </p:cNvPr>
          <p:cNvSpPr/>
          <p:nvPr/>
        </p:nvSpPr>
        <p:spPr>
          <a:xfrm>
            <a:off x="10454715" y="3453050"/>
            <a:ext cx="166938" cy="12161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1991D2C5-CADC-4275-2ACD-D8C8329017FD}"/>
              </a:ext>
            </a:extLst>
          </p:cNvPr>
          <p:cNvSpPr/>
          <p:nvPr/>
        </p:nvSpPr>
        <p:spPr>
          <a:xfrm>
            <a:off x="10966160" y="3457415"/>
            <a:ext cx="166938" cy="12161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867F7B92-4512-1B99-5E73-C482E920C85F}"/>
              </a:ext>
            </a:extLst>
          </p:cNvPr>
          <p:cNvSpPr/>
          <p:nvPr/>
        </p:nvSpPr>
        <p:spPr>
          <a:xfrm>
            <a:off x="11512260" y="3457812"/>
            <a:ext cx="166938" cy="12161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1718F2-47EB-87E1-ED5A-A2B16DCB85FE}"/>
              </a:ext>
            </a:extLst>
          </p:cNvPr>
          <p:cNvSpPr txBox="1"/>
          <p:nvPr/>
        </p:nvSpPr>
        <p:spPr>
          <a:xfrm>
            <a:off x="10871166" y="2954411"/>
            <a:ext cx="36802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/>
              <a:t>#3</a:t>
            </a:r>
            <a:endParaRPr lang="ko-KR" altLang="en-US" sz="1200" b="1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F16A1FE7-9007-8F4A-DFE1-E3FD340A0DB9}"/>
              </a:ext>
            </a:extLst>
          </p:cNvPr>
          <p:cNvSpPr txBox="1"/>
          <p:nvPr/>
        </p:nvSpPr>
        <p:spPr>
          <a:xfrm>
            <a:off x="9801629" y="3600509"/>
            <a:ext cx="54275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/>
              <a:t>8.3%</a:t>
            </a:r>
            <a:endParaRPr lang="ko-KR" altLang="en-US" sz="1000" b="1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788B01A3-3CC6-C427-EEEC-B2C2EB21F3AD}"/>
              </a:ext>
            </a:extLst>
          </p:cNvPr>
          <p:cNvSpPr txBox="1"/>
          <p:nvPr/>
        </p:nvSpPr>
        <p:spPr>
          <a:xfrm>
            <a:off x="10857791" y="3596859"/>
            <a:ext cx="495051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/>
              <a:t>8.3%</a:t>
            </a:r>
            <a:endParaRPr lang="ko-KR" altLang="en-US" sz="1000" b="1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D28E0D53-D564-657A-7513-F1B01F64E931}"/>
              </a:ext>
            </a:extLst>
          </p:cNvPr>
          <p:cNvSpPr txBox="1"/>
          <p:nvPr/>
        </p:nvSpPr>
        <p:spPr>
          <a:xfrm>
            <a:off x="11384844" y="3600222"/>
            <a:ext cx="465268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/>
              <a:t>8.3%</a:t>
            </a:r>
            <a:endParaRPr lang="ko-KR" altLang="en-US" sz="1000" b="1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979B4360-D0AB-AE70-B5A9-BD155A999F95}"/>
              </a:ext>
            </a:extLst>
          </p:cNvPr>
          <p:cNvSpPr txBox="1"/>
          <p:nvPr/>
        </p:nvSpPr>
        <p:spPr>
          <a:xfrm>
            <a:off x="10362492" y="3594082"/>
            <a:ext cx="427186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/>
              <a:t>75%</a:t>
            </a:r>
            <a:endParaRPr lang="ko-KR" altLang="en-US" sz="1000" b="1"/>
          </a:p>
        </p:txBody>
      </p: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AF79D0CD-A12D-4ADA-1AC6-374ECD3E5ABD}"/>
              </a:ext>
            </a:extLst>
          </p:cNvPr>
          <p:cNvCxnSpPr>
            <a:cxnSpLocks/>
          </p:cNvCxnSpPr>
          <p:nvPr/>
        </p:nvCxnSpPr>
        <p:spPr>
          <a:xfrm>
            <a:off x="8646908" y="3493829"/>
            <a:ext cx="9958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직선 화살표 연결선 210">
            <a:extLst>
              <a:ext uri="{FF2B5EF4-FFF2-40B4-BE49-F238E27FC236}">
                <a16:creationId xmlns:a16="http://schemas.microsoft.com/office/drawing/2014/main" id="{B91F6636-A189-FFE7-BA32-4E28D076BF47}"/>
              </a:ext>
            </a:extLst>
          </p:cNvPr>
          <p:cNvCxnSpPr>
            <a:cxnSpLocks/>
          </p:cNvCxnSpPr>
          <p:nvPr/>
        </p:nvCxnSpPr>
        <p:spPr>
          <a:xfrm>
            <a:off x="9898790" y="4588563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C4C72FC6-575E-A18F-292B-7FCC87EF76E5}"/>
              </a:ext>
            </a:extLst>
          </p:cNvPr>
          <p:cNvCxnSpPr>
            <a:cxnSpLocks/>
          </p:cNvCxnSpPr>
          <p:nvPr/>
        </p:nvCxnSpPr>
        <p:spPr>
          <a:xfrm>
            <a:off x="10204042" y="4588563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93324E95-6F1B-2A6B-AAFD-032CC0D63417}"/>
              </a:ext>
            </a:extLst>
          </p:cNvPr>
          <p:cNvCxnSpPr>
            <a:cxnSpLocks/>
          </p:cNvCxnSpPr>
          <p:nvPr/>
        </p:nvCxnSpPr>
        <p:spPr>
          <a:xfrm>
            <a:off x="9898790" y="4594658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45E5EEA9-1CE9-AE88-DB50-6A54550242F5}"/>
              </a:ext>
            </a:extLst>
          </p:cNvPr>
          <p:cNvCxnSpPr>
            <a:cxnSpLocks/>
          </p:cNvCxnSpPr>
          <p:nvPr/>
        </p:nvCxnSpPr>
        <p:spPr>
          <a:xfrm>
            <a:off x="10427747" y="4592912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48BB74F5-6EDB-CC7A-C84F-CA6049CB760F}"/>
              </a:ext>
            </a:extLst>
          </p:cNvPr>
          <p:cNvCxnSpPr>
            <a:cxnSpLocks/>
          </p:cNvCxnSpPr>
          <p:nvPr/>
        </p:nvCxnSpPr>
        <p:spPr>
          <a:xfrm>
            <a:off x="10732999" y="4592912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B9FBCA25-BA56-E5E2-9E0A-70B569205C6F}"/>
              </a:ext>
            </a:extLst>
          </p:cNvPr>
          <p:cNvCxnSpPr>
            <a:cxnSpLocks/>
          </p:cNvCxnSpPr>
          <p:nvPr/>
        </p:nvCxnSpPr>
        <p:spPr>
          <a:xfrm>
            <a:off x="10427747" y="4599007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9DAB2C01-C15E-0608-712D-B7168D0D347D}"/>
              </a:ext>
            </a:extLst>
          </p:cNvPr>
          <p:cNvCxnSpPr>
            <a:cxnSpLocks/>
          </p:cNvCxnSpPr>
          <p:nvPr/>
        </p:nvCxnSpPr>
        <p:spPr>
          <a:xfrm>
            <a:off x="10931776" y="4600453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2ACCD095-68E4-93F0-23B4-FE896957F1F3}"/>
              </a:ext>
            </a:extLst>
          </p:cNvPr>
          <p:cNvCxnSpPr>
            <a:cxnSpLocks/>
          </p:cNvCxnSpPr>
          <p:nvPr/>
        </p:nvCxnSpPr>
        <p:spPr>
          <a:xfrm>
            <a:off x="11237028" y="4600453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428F19FA-1EC9-1540-E550-55247B6DC591}"/>
              </a:ext>
            </a:extLst>
          </p:cNvPr>
          <p:cNvCxnSpPr>
            <a:cxnSpLocks/>
          </p:cNvCxnSpPr>
          <p:nvPr/>
        </p:nvCxnSpPr>
        <p:spPr>
          <a:xfrm>
            <a:off x="10931776" y="4606548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직선 화살표 연결선 219">
            <a:extLst>
              <a:ext uri="{FF2B5EF4-FFF2-40B4-BE49-F238E27FC236}">
                <a16:creationId xmlns:a16="http://schemas.microsoft.com/office/drawing/2014/main" id="{EF13A50B-2CE9-B4B6-C9D8-B2CDC9C821B1}"/>
              </a:ext>
            </a:extLst>
          </p:cNvPr>
          <p:cNvCxnSpPr>
            <a:cxnSpLocks/>
          </p:cNvCxnSpPr>
          <p:nvPr/>
        </p:nvCxnSpPr>
        <p:spPr>
          <a:xfrm>
            <a:off x="11472320" y="4608787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3A90BFF0-D64B-1C35-8420-925547C38094}"/>
              </a:ext>
            </a:extLst>
          </p:cNvPr>
          <p:cNvCxnSpPr>
            <a:cxnSpLocks/>
          </p:cNvCxnSpPr>
          <p:nvPr/>
        </p:nvCxnSpPr>
        <p:spPr>
          <a:xfrm>
            <a:off x="11777572" y="4608787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E75EBE04-6749-00E9-96A4-8DE44800FDC0}"/>
              </a:ext>
            </a:extLst>
          </p:cNvPr>
          <p:cNvCxnSpPr>
            <a:cxnSpLocks/>
          </p:cNvCxnSpPr>
          <p:nvPr/>
        </p:nvCxnSpPr>
        <p:spPr>
          <a:xfrm>
            <a:off x="11472320" y="4614882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32559622-1DCA-13B6-64BE-B995424D3DBE}"/>
              </a:ext>
            </a:extLst>
          </p:cNvPr>
          <p:cNvSpPr/>
          <p:nvPr/>
        </p:nvSpPr>
        <p:spPr>
          <a:xfrm>
            <a:off x="9963069" y="4752542"/>
            <a:ext cx="166938" cy="1216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7DFC4F4F-D7A9-D1F3-8ADB-3A4BE53B7BB3}"/>
              </a:ext>
            </a:extLst>
          </p:cNvPr>
          <p:cNvSpPr txBox="1"/>
          <p:nvPr/>
        </p:nvSpPr>
        <p:spPr>
          <a:xfrm>
            <a:off x="9867401" y="4270082"/>
            <a:ext cx="36802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/>
              <a:t>#1</a:t>
            </a:r>
            <a:endParaRPr lang="ko-KR" altLang="en-US" sz="1200" b="1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6FD75FC2-9683-CDBF-0346-BD7C7F18D1A8}"/>
              </a:ext>
            </a:extLst>
          </p:cNvPr>
          <p:cNvSpPr/>
          <p:nvPr/>
        </p:nvSpPr>
        <p:spPr>
          <a:xfrm>
            <a:off x="10488580" y="4762703"/>
            <a:ext cx="166938" cy="12161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6C5BCEF7-F8A0-5368-5F0E-00EFB410EAC7}"/>
              </a:ext>
            </a:extLst>
          </p:cNvPr>
          <p:cNvSpPr/>
          <p:nvPr/>
        </p:nvSpPr>
        <p:spPr>
          <a:xfrm>
            <a:off x="11000025" y="4767068"/>
            <a:ext cx="166938" cy="1216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F20321F9-9A1F-6F29-9CB1-62DA1B547862}"/>
              </a:ext>
            </a:extLst>
          </p:cNvPr>
          <p:cNvSpPr/>
          <p:nvPr/>
        </p:nvSpPr>
        <p:spPr>
          <a:xfrm>
            <a:off x="11546125" y="4767465"/>
            <a:ext cx="166938" cy="1216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7106CD7F-6275-D6F6-07C0-0440F9293A9B}"/>
              </a:ext>
            </a:extLst>
          </p:cNvPr>
          <p:cNvSpPr txBox="1"/>
          <p:nvPr/>
        </p:nvSpPr>
        <p:spPr>
          <a:xfrm>
            <a:off x="10905031" y="4264064"/>
            <a:ext cx="36802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/>
              <a:t>#3</a:t>
            </a:r>
            <a:endParaRPr lang="ko-KR" altLang="en-US" sz="1200" b="1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CA099C5-081D-28C9-70D5-DA8801B5A9E6}"/>
              </a:ext>
            </a:extLst>
          </p:cNvPr>
          <p:cNvSpPr txBox="1"/>
          <p:nvPr/>
        </p:nvSpPr>
        <p:spPr>
          <a:xfrm>
            <a:off x="9835494" y="4910162"/>
            <a:ext cx="54275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/>
              <a:t>0.5%</a:t>
            </a:r>
            <a:endParaRPr lang="ko-KR" altLang="en-US" sz="1000" b="1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0D6899B1-6167-407F-F166-13EE4C990262}"/>
              </a:ext>
            </a:extLst>
          </p:cNvPr>
          <p:cNvSpPr txBox="1"/>
          <p:nvPr/>
        </p:nvSpPr>
        <p:spPr>
          <a:xfrm>
            <a:off x="10891656" y="4906512"/>
            <a:ext cx="495051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/>
              <a:t>0.5%</a:t>
            </a:r>
            <a:endParaRPr lang="ko-KR" altLang="en-US" sz="1000" b="1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CDF5D676-C683-4E0E-9E8B-BBA1E95782E4}"/>
              </a:ext>
            </a:extLst>
          </p:cNvPr>
          <p:cNvSpPr txBox="1"/>
          <p:nvPr/>
        </p:nvSpPr>
        <p:spPr>
          <a:xfrm>
            <a:off x="11418709" y="4909875"/>
            <a:ext cx="465268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/>
              <a:t>0.5%</a:t>
            </a:r>
            <a:endParaRPr lang="ko-KR" altLang="en-US" sz="1000" b="1"/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F449A2E-7CDB-7CB2-CD27-92387A3A03D7}"/>
              </a:ext>
            </a:extLst>
          </p:cNvPr>
          <p:cNvSpPr txBox="1"/>
          <p:nvPr/>
        </p:nvSpPr>
        <p:spPr>
          <a:xfrm>
            <a:off x="10339206" y="4910879"/>
            <a:ext cx="543513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/>
              <a:t>98.5%</a:t>
            </a:r>
            <a:endParaRPr lang="ko-KR" altLang="en-US" sz="1000" b="1"/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56665B6C-D42A-4491-BDD7-7B198EF2C50D}"/>
              </a:ext>
            </a:extLst>
          </p:cNvPr>
          <p:cNvCxnSpPr>
            <a:cxnSpLocks/>
          </p:cNvCxnSpPr>
          <p:nvPr/>
        </p:nvCxnSpPr>
        <p:spPr>
          <a:xfrm>
            <a:off x="8666485" y="4722519"/>
            <a:ext cx="9958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" name="TextBox 234">
            <a:extLst>
              <a:ext uri="{FF2B5EF4-FFF2-40B4-BE49-F238E27FC236}">
                <a16:creationId xmlns:a16="http://schemas.microsoft.com/office/drawing/2014/main" id="{9C441EBB-3F44-BD15-9753-81EAED96B670}"/>
              </a:ext>
            </a:extLst>
          </p:cNvPr>
          <p:cNvSpPr txBox="1"/>
          <p:nvPr/>
        </p:nvSpPr>
        <p:spPr>
          <a:xfrm>
            <a:off x="10348143" y="2958193"/>
            <a:ext cx="36802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/>
              <a:t>#2</a:t>
            </a:r>
            <a:endParaRPr lang="ko-KR" altLang="en-US" sz="1200" b="1"/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74FD9031-DA1B-E805-CB3F-FD90B4413563}"/>
              </a:ext>
            </a:extLst>
          </p:cNvPr>
          <p:cNvSpPr txBox="1"/>
          <p:nvPr/>
        </p:nvSpPr>
        <p:spPr>
          <a:xfrm>
            <a:off x="11391528" y="2956209"/>
            <a:ext cx="36802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/>
              <a:t>#4</a:t>
            </a:r>
            <a:endParaRPr lang="ko-KR" altLang="en-US" sz="1200" b="1"/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9459CCE5-8A48-DF8E-BD08-130F6CE80019}"/>
              </a:ext>
            </a:extLst>
          </p:cNvPr>
          <p:cNvSpPr txBox="1"/>
          <p:nvPr/>
        </p:nvSpPr>
        <p:spPr>
          <a:xfrm>
            <a:off x="10402190" y="4262477"/>
            <a:ext cx="36802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/>
              <a:t>#2</a:t>
            </a:r>
            <a:endParaRPr lang="ko-KR" altLang="en-US" sz="1200" b="1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161D970A-0618-F65E-EB90-EDBF1F60B758}"/>
              </a:ext>
            </a:extLst>
          </p:cNvPr>
          <p:cNvSpPr txBox="1"/>
          <p:nvPr/>
        </p:nvSpPr>
        <p:spPr>
          <a:xfrm>
            <a:off x="11445575" y="4260493"/>
            <a:ext cx="36802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/>
              <a:t>#4</a:t>
            </a:r>
            <a:endParaRPr lang="ko-KR" altLang="en-US" sz="1200" b="1"/>
          </a:p>
        </p:txBody>
      </p:sp>
      <p:pic>
        <p:nvPicPr>
          <p:cNvPr id="240" name="그림 239">
            <a:extLst>
              <a:ext uri="{FF2B5EF4-FFF2-40B4-BE49-F238E27FC236}">
                <a16:creationId xmlns:a16="http://schemas.microsoft.com/office/drawing/2014/main" id="{B1069D65-AA55-7FFD-6F8A-23BD68E73A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91093" y="4575514"/>
            <a:ext cx="2798439" cy="455073"/>
          </a:xfrm>
          <a:prstGeom prst="rect">
            <a:avLst/>
          </a:prstGeom>
        </p:spPr>
      </p:pic>
      <p:sp>
        <p:nvSpPr>
          <p:cNvPr id="241" name="TextBox 240">
            <a:extLst>
              <a:ext uri="{FF2B5EF4-FFF2-40B4-BE49-F238E27FC236}">
                <a16:creationId xmlns:a16="http://schemas.microsoft.com/office/drawing/2014/main" id="{FF4AFFBB-DCAD-12B4-6089-2074197E2664}"/>
              </a:ext>
            </a:extLst>
          </p:cNvPr>
          <p:cNvSpPr txBox="1"/>
          <p:nvPr/>
        </p:nvSpPr>
        <p:spPr>
          <a:xfrm>
            <a:off x="6479847" y="2634063"/>
            <a:ext cx="2321899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/>
              <a:t>1. Oracle </a:t>
            </a:r>
            <a:r>
              <a:rPr lang="ko-KR" altLang="en-US" sz="1000"/>
              <a:t>연산 </a:t>
            </a:r>
            <a:r>
              <a:rPr lang="en-US" altLang="ko-KR" sz="1000"/>
              <a:t>(operation)</a:t>
            </a:r>
          </a:p>
          <a:p>
            <a:r>
              <a:rPr lang="en-US" altLang="ko-KR" sz="1000"/>
              <a:t>2. </a:t>
            </a:r>
            <a:r>
              <a:rPr lang="ko-KR" altLang="en-US" sz="1000"/>
              <a:t>확률 증폭 </a:t>
            </a:r>
            <a:r>
              <a:rPr lang="en-US" altLang="ko-KR" sz="1000"/>
              <a:t>(amplitude amplification)</a:t>
            </a:r>
            <a:endParaRPr lang="ko-KR" altLang="en-US" sz="1000"/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2D3A2EF0-22D8-ACEE-6CD7-5B76E68DBA28}"/>
              </a:ext>
            </a:extLst>
          </p:cNvPr>
          <p:cNvSpPr txBox="1"/>
          <p:nvPr/>
        </p:nvSpPr>
        <p:spPr>
          <a:xfrm>
            <a:off x="6495698" y="2383717"/>
            <a:ext cx="1700418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Iteration #1</a:t>
            </a:r>
            <a:endParaRPr lang="ko-KR" altLang="en-US" sz="1200"/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4E67B887-707D-3844-5913-1449E7848399}"/>
              </a:ext>
            </a:extLst>
          </p:cNvPr>
          <p:cNvCxnSpPr>
            <a:cxnSpLocks/>
          </p:cNvCxnSpPr>
          <p:nvPr/>
        </p:nvCxnSpPr>
        <p:spPr>
          <a:xfrm>
            <a:off x="6388741" y="2378165"/>
            <a:ext cx="0" cy="6981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5" name="TextBox 244">
            <a:extLst>
              <a:ext uri="{FF2B5EF4-FFF2-40B4-BE49-F238E27FC236}">
                <a16:creationId xmlns:a16="http://schemas.microsoft.com/office/drawing/2014/main" id="{26FE3201-7CFA-C3E2-854A-CEF0A09A6E23}"/>
              </a:ext>
            </a:extLst>
          </p:cNvPr>
          <p:cNvSpPr txBox="1"/>
          <p:nvPr/>
        </p:nvSpPr>
        <p:spPr>
          <a:xfrm>
            <a:off x="6543687" y="3879803"/>
            <a:ext cx="1700418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Iteration #2</a:t>
            </a:r>
            <a:endParaRPr lang="ko-KR" altLang="en-US" sz="1200"/>
          </a:p>
        </p:txBody>
      </p:sp>
      <p:cxnSp>
        <p:nvCxnSpPr>
          <p:cNvPr id="246" name="직선 화살표 연결선 245">
            <a:extLst>
              <a:ext uri="{FF2B5EF4-FFF2-40B4-BE49-F238E27FC236}">
                <a16:creationId xmlns:a16="http://schemas.microsoft.com/office/drawing/2014/main" id="{80E4766C-4925-8B90-C385-589C98E2CB9F}"/>
              </a:ext>
            </a:extLst>
          </p:cNvPr>
          <p:cNvCxnSpPr>
            <a:cxnSpLocks/>
          </p:cNvCxnSpPr>
          <p:nvPr/>
        </p:nvCxnSpPr>
        <p:spPr>
          <a:xfrm>
            <a:off x="6412917" y="3917405"/>
            <a:ext cx="0" cy="586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BED1026F-8986-2E9D-7F9F-E0B3A33CAAF1}"/>
              </a:ext>
            </a:extLst>
          </p:cNvPr>
          <p:cNvGrpSpPr/>
          <p:nvPr/>
        </p:nvGrpSpPr>
        <p:grpSpPr>
          <a:xfrm>
            <a:off x="5332144" y="1104546"/>
            <a:ext cx="4905822" cy="280870"/>
            <a:chOff x="5403085" y="1560105"/>
            <a:chExt cx="4905822" cy="280870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4DEFB35-C9A0-3C9E-BB72-E271CE7C82B9}"/>
                </a:ext>
              </a:extLst>
            </p:cNvPr>
            <p:cNvSpPr txBox="1"/>
            <p:nvPr/>
          </p:nvSpPr>
          <p:spPr>
            <a:xfrm>
              <a:off x="5649277" y="1563976"/>
              <a:ext cx="4659630" cy="27699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/>
                <a:t>: </a:t>
              </a:r>
              <a:r>
                <a:rPr lang="ko-KR" altLang="en-US" sz="1200"/>
                <a:t>각 상자 밑 동전의 존재 확률을 표현한 현재 양자</a:t>
              </a:r>
              <a:r>
                <a:rPr lang="en-US" altLang="ko-KR" sz="1200"/>
                <a:t> </a:t>
              </a:r>
              <a:r>
                <a:rPr lang="ko-KR" altLang="en-US" sz="1200"/>
                <a:t>상태 </a:t>
              </a:r>
            </a:p>
          </p:txBody>
        </p:sp>
        <p:pic>
          <p:nvPicPr>
            <p:cNvPr id="248" name="그림 247">
              <a:extLst>
                <a:ext uri="{FF2B5EF4-FFF2-40B4-BE49-F238E27FC236}">
                  <a16:creationId xmlns:a16="http://schemas.microsoft.com/office/drawing/2014/main" id="{9F2B99BE-B991-9FE2-4955-6CE38E8B2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03085" y="1560105"/>
              <a:ext cx="263010" cy="271587"/>
            </a:xfrm>
            <a:prstGeom prst="rect">
              <a:avLst/>
            </a:prstGeom>
          </p:spPr>
        </p:pic>
      </p:grpSp>
      <p:sp>
        <p:nvSpPr>
          <p:cNvPr id="250" name="TextBox 249">
            <a:extLst>
              <a:ext uri="{FF2B5EF4-FFF2-40B4-BE49-F238E27FC236}">
                <a16:creationId xmlns:a16="http://schemas.microsoft.com/office/drawing/2014/main" id="{21444454-E752-4CEE-BC71-61A57DD891D3}"/>
              </a:ext>
            </a:extLst>
          </p:cNvPr>
          <p:cNvSpPr txBox="1"/>
          <p:nvPr/>
        </p:nvSpPr>
        <p:spPr>
          <a:xfrm>
            <a:off x="5316549" y="3122471"/>
            <a:ext cx="496887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(e.g.)</a:t>
            </a:r>
            <a:endParaRPr lang="ko-KR" altLang="en-US" sz="1200"/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4BCA5B20-5CCA-FC47-7D83-1D1BF8125FCE}"/>
              </a:ext>
            </a:extLst>
          </p:cNvPr>
          <p:cNvSpPr txBox="1"/>
          <p:nvPr/>
        </p:nvSpPr>
        <p:spPr>
          <a:xfrm>
            <a:off x="5338774" y="4347697"/>
            <a:ext cx="496887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(e.g.)</a:t>
            </a:r>
            <a:endParaRPr lang="ko-KR" altLang="en-US" sz="1200"/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9E8D8140-8E37-2912-6FE0-DDAA8973704B}"/>
              </a:ext>
            </a:extLst>
          </p:cNvPr>
          <p:cNvSpPr txBox="1"/>
          <p:nvPr/>
        </p:nvSpPr>
        <p:spPr>
          <a:xfrm>
            <a:off x="6508423" y="4085868"/>
            <a:ext cx="2321899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/>
              <a:t>1. Oracle </a:t>
            </a:r>
            <a:r>
              <a:rPr lang="ko-KR" altLang="en-US" sz="1000"/>
              <a:t>연산자</a:t>
            </a:r>
            <a:endParaRPr lang="en-US" altLang="ko-KR" sz="1000"/>
          </a:p>
          <a:p>
            <a:r>
              <a:rPr lang="en-US" altLang="ko-KR" sz="1000"/>
              <a:t>2. </a:t>
            </a:r>
            <a:r>
              <a:rPr lang="ko-KR" altLang="en-US" sz="1000"/>
              <a:t>확률 증폭 </a:t>
            </a:r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816985B4-D4D9-CAE3-921C-294079CF776C}"/>
              </a:ext>
            </a:extLst>
          </p:cNvPr>
          <p:cNvSpPr/>
          <p:nvPr/>
        </p:nvSpPr>
        <p:spPr>
          <a:xfrm>
            <a:off x="10505440" y="1985043"/>
            <a:ext cx="166938" cy="12161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2931353-A6EC-0CB8-E8A4-82E7D3AAB67E}"/>
              </a:ext>
            </a:extLst>
          </p:cNvPr>
          <p:cNvSpPr txBox="1"/>
          <p:nvPr/>
        </p:nvSpPr>
        <p:spPr>
          <a:xfrm>
            <a:off x="5228429" y="1576360"/>
            <a:ext cx="998664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/>
              <a:t>출발 조건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95B2D758-46FE-1CA3-3049-DCCD5A9EDD12}"/>
              </a:ext>
            </a:extLst>
          </p:cNvPr>
          <p:cNvSpPr txBox="1"/>
          <p:nvPr/>
        </p:nvSpPr>
        <p:spPr>
          <a:xfrm>
            <a:off x="6990483" y="3425636"/>
            <a:ext cx="110757" cy="19610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713CE9B5-E5D8-112E-6B84-8100438D737D}"/>
              </a:ext>
            </a:extLst>
          </p:cNvPr>
          <p:cNvSpPr txBox="1"/>
          <p:nvPr/>
        </p:nvSpPr>
        <p:spPr>
          <a:xfrm>
            <a:off x="7090312" y="4684523"/>
            <a:ext cx="164971" cy="19610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928A5CD3-2C97-2953-F88B-86B7B1504D53}"/>
              </a:ext>
            </a:extLst>
          </p:cNvPr>
          <p:cNvSpPr txBox="1"/>
          <p:nvPr/>
        </p:nvSpPr>
        <p:spPr>
          <a:xfrm>
            <a:off x="10436604" y="3612564"/>
            <a:ext cx="285382" cy="1925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62B99577-7312-B2DB-61D2-808D9CFD352D}"/>
              </a:ext>
            </a:extLst>
          </p:cNvPr>
          <p:cNvSpPr txBox="1"/>
          <p:nvPr/>
        </p:nvSpPr>
        <p:spPr>
          <a:xfrm>
            <a:off x="10405170" y="4939397"/>
            <a:ext cx="394205" cy="17538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3D1EE801-481E-33C3-9A5F-5CC28423D67B}"/>
              </a:ext>
            </a:extLst>
          </p:cNvPr>
          <p:cNvSpPr txBox="1"/>
          <p:nvPr/>
        </p:nvSpPr>
        <p:spPr>
          <a:xfrm>
            <a:off x="8576965" y="3220088"/>
            <a:ext cx="1220144" cy="5539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             측정 </a:t>
            </a:r>
            <a:endParaRPr lang="en-US" altLang="ko-KR" sz="1000"/>
          </a:p>
          <a:p>
            <a:endParaRPr lang="en-US" altLang="ko-KR" sz="1000"/>
          </a:p>
          <a:p>
            <a:r>
              <a:rPr lang="ko-KR" altLang="en-US" sz="1000"/>
              <a:t>양자 상태의 붕괴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45C1AB47-1E0C-0FB3-B51E-9B8815E1D965}"/>
              </a:ext>
            </a:extLst>
          </p:cNvPr>
          <p:cNvSpPr txBox="1"/>
          <p:nvPr/>
        </p:nvSpPr>
        <p:spPr>
          <a:xfrm>
            <a:off x="8586489" y="4439288"/>
            <a:ext cx="1220144" cy="5539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             측정 </a:t>
            </a:r>
            <a:endParaRPr lang="en-US" altLang="ko-KR" sz="1000"/>
          </a:p>
          <a:p>
            <a:endParaRPr lang="en-US" altLang="ko-KR" sz="1000"/>
          </a:p>
          <a:p>
            <a:r>
              <a:rPr lang="ko-KR" altLang="en-US" sz="1000"/>
              <a:t>양자 상태의 붕괴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4BE8A2EB-DA2D-BC0D-DF23-E3D1EE0E33C8}"/>
              </a:ext>
            </a:extLst>
          </p:cNvPr>
          <p:cNvSpPr txBox="1"/>
          <p:nvPr/>
        </p:nvSpPr>
        <p:spPr>
          <a:xfrm>
            <a:off x="6213109" y="5601326"/>
            <a:ext cx="56258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/>
              <a:t>총 필요한 순차적 iteration 횟수 </a:t>
            </a:r>
            <a:r>
              <a:rPr lang="en-US" altLang="ko-KR" sz="1300"/>
              <a:t>= </a:t>
            </a:r>
            <a:r>
              <a:rPr lang="ko-KR" altLang="en-US" sz="1300"/>
              <a:t>대략 Root(n)번</a:t>
            </a:r>
            <a:r>
              <a:rPr lang="en-US" altLang="ko-KR" sz="1300"/>
              <a:t>. </a:t>
            </a:r>
            <a:r>
              <a:rPr lang="ko-KR" altLang="en-US" sz="1300"/>
              <a:t> </a:t>
            </a:r>
            <a:r>
              <a:rPr lang="en-US" altLang="ko-KR" sz="1300"/>
              <a:t>[~ O(</a:t>
            </a:r>
            <a:r>
              <a:rPr lang="ko-KR" altLang="en-US" sz="1400" i="0">
                <a:effectLst/>
                <a:latin typeface="Arial" panose="020B0604020202020204" pitchFamily="34" charset="0"/>
              </a:rPr>
              <a:t>√</a:t>
            </a:r>
            <a:r>
              <a:rPr lang="en-US" altLang="ko-KR" sz="1400" i="0">
                <a:effectLst/>
                <a:latin typeface="Arial" panose="020B0604020202020204" pitchFamily="34" charset="0"/>
              </a:rPr>
              <a:t>n</a:t>
            </a:r>
            <a:r>
              <a:rPr lang="en-US" altLang="ko-KR" sz="1300"/>
              <a:t>) order]</a:t>
            </a:r>
          </a:p>
          <a:p>
            <a:endParaRPr lang="en-US" altLang="ko-KR" sz="500"/>
          </a:p>
          <a:p>
            <a:r>
              <a:rPr lang="en-US" altLang="ko-KR" sz="1050">
                <a:sym typeface="Wingdings" panose="05000000000000000000" pitchFamily="2" charset="2"/>
              </a:rPr>
              <a:t>      (e.g) </a:t>
            </a:r>
            <a:r>
              <a:rPr lang="ko-KR" altLang="en-US" sz="1050">
                <a:sym typeface="Wingdings" panose="05000000000000000000" pitchFamily="2" charset="2"/>
              </a:rPr>
              <a:t>상자가 </a:t>
            </a:r>
            <a:r>
              <a:rPr lang="en-US" altLang="ko-KR" sz="1050">
                <a:sym typeface="Wingdings" panose="05000000000000000000" pitchFamily="2" charset="2"/>
              </a:rPr>
              <a:t>4</a:t>
            </a:r>
            <a:r>
              <a:rPr lang="ko-KR" altLang="en-US" sz="1050">
                <a:sym typeface="Wingdings" panose="05000000000000000000" pitchFamily="2" charset="2"/>
              </a:rPr>
              <a:t>개면</a:t>
            </a:r>
            <a:r>
              <a:rPr lang="en-US" altLang="ko-KR" sz="1050">
                <a:sym typeface="Wingdings" panose="05000000000000000000" pitchFamily="2" charset="2"/>
              </a:rPr>
              <a:t>, </a:t>
            </a:r>
            <a:r>
              <a:rPr lang="ko-KR" altLang="en-US" sz="1050">
                <a:sym typeface="Wingdings" panose="05000000000000000000" pitchFamily="2" charset="2"/>
              </a:rPr>
              <a:t>한번에 모든 상자를 뒤집는 확인을</a:t>
            </a:r>
            <a:r>
              <a:rPr lang="en-US" altLang="ko-KR" sz="1050">
                <a:sym typeface="Wingdings" panose="05000000000000000000" pitchFamily="2" charset="2"/>
              </a:rPr>
              <a:t>, </a:t>
            </a:r>
            <a:r>
              <a:rPr lang="ko-KR" altLang="en-US" sz="1050">
                <a:sym typeface="Wingdings" panose="05000000000000000000" pitchFamily="2" charset="2"/>
              </a:rPr>
              <a:t>총 </a:t>
            </a:r>
            <a:r>
              <a:rPr lang="en-US" altLang="ko-KR" sz="1050">
                <a:sym typeface="Wingdings" panose="05000000000000000000" pitchFamily="2" charset="2"/>
              </a:rPr>
              <a:t>root(4) = 2</a:t>
            </a:r>
            <a:r>
              <a:rPr lang="ko-KR" altLang="en-US" sz="1050">
                <a:sym typeface="Wingdings" panose="05000000000000000000" pitchFamily="2" charset="2"/>
              </a:rPr>
              <a:t>번만 하면 됨</a:t>
            </a:r>
            <a:r>
              <a:rPr lang="en-US" altLang="ko-KR" sz="1050">
                <a:sym typeface="Wingdings" panose="05000000000000000000" pitchFamily="2" charset="2"/>
              </a:rPr>
              <a:t>. </a:t>
            </a:r>
            <a:endParaRPr lang="en-US" altLang="ko-KR" sz="1050"/>
          </a:p>
          <a:p>
            <a:r>
              <a:rPr lang="en-US" altLang="ko-KR" sz="1050">
                <a:sym typeface="Wingdings" panose="05000000000000000000" pitchFamily="2" charset="2"/>
              </a:rPr>
              <a:t>     </a:t>
            </a:r>
            <a:r>
              <a:rPr lang="ko-KR" altLang="en-US" sz="1050">
                <a:sym typeface="Wingdings" panose="05000000000000000000" pitchFamily="2" charset="2"/>
              </a:rPr>
              <a:t> </a:t>
            </a:r>
            <a:r>
              <a:rPr lang="ko-KR" altLang="en-US" sz="1050"/>
              <a:t>고전적 계산 방식 대비 Quadratic Speedup이  가능함. 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8B09A4E4-CB71-6D43-D198-7BFE0A1325AA}"/>
              </a:ext>
            </a:extLst>
          </p:cNvPr>
          <p:cNvSpPr txBox="1"/>
          <p:nvPr/>
        </p:nvSpPr>
        <p:spPr>
          <a:xfrm>
            <a:off x="262878" y="5662305"/>
            <a:ext cx="5834838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/>
              <a:t>총 필요한 순차적 iteration 횟수 </a:t>
            </a:r>
            <a:r>
              <a:rPr lang="en-US" altLang="ko-KR" sz="1300"/>
              <a:t>(</a:t>
            </a:r>
            <a:r>
              <a:rPr lang="ko-KR" altLang="en-US" sz="1300"/>
              <a:t>즉</a:t>
            </a:r>
            <a:r>
              <a:rPr lang="en-US" altLang="ko-KR" sz="1300"/>
              <a:t>, ‘</a:t>
            </a:r>
            <a:r>
              <a:rPr lang="ko-KR" altLang="en-US" sz="1300"/>
              <a:t>상자 확인 번수</a:t>
            </a:r>
            <a:r>
              <a:rPr lang="en-US" altLang="ko-KR" sz="1300"/>
              <a:t>’) = </a:t>
            </a:r>
            <a:r>
              <a:rPr lang="ko-KR" altLang="en-US" sz="1300"/>
              <a:t>대략 </a:t>
            </a:r>
            <a:r>
              <a:rPr lang="en-US" altLang="ko-KR" sz="1300"/>
              <a:t>N</a:t>
            </a:r>
            <a:r>
              <a:rPr lang="ko-KR" altLang="en-US" sz="1300"/>
              <a:t>번</a:t>
            </a:r>
            <a:r>
              <a:rPr lang="en-US" altLang="ko-KR" sz="1000"/>
              <a:t>. [~ O(</a:t>
            </a:r>
            <a:r>
              <a:rPr lang="en-US" altLang="ko-KR" sz="1000">
                <a:latin typeface="Arial" panose="020B0604020202020204" pitchFamily="34" charset="0"/>
              </a:rPr>
              <a:t>N</a:t>
            </a:r>
            <a:r>
              <a:rPr lang="en-US" altLang="ko-KR" sz="1000"/>
              <a:t>) order]</a:t>
            </a:r>
            <a:endParaRPr lang="en-US" altLang="ko-KR" sz="1300"/>
          </a:p>
          <a:p>
            <a:endParaRPr lang="en-US" altLang="ko-KR" sz="400"/>
          </a:p>
          <a:p>
            <a:r>
              <a:rPr lang="en-US" altLang="ko-KR" sz="1050">
                <a:sym typeface="Wingdings" panose="05000000000000000000" pitchFamily="2" charset="2"/>
              </a:rPr>
              <a:t>   (e.g) </a:t>
            </a:r>
            <a:r>
              <a:rPr lang="ko-KR" altLang="en-US" sz="1050">
                <a:sym typeface="Wingdings" panose="05000000000000000000" pitchFamily="2" charset="2"/>
              </a:rPr>
              <a:t>상자가 </a:t>
            </a:r>
            <a:r>
              <a:rPr lang="en-US" altLang="ko-KR" sz="1050">
                <a:sym typeface="Wingdings" panose="05000000000000000000" pitchFamily="2" charset="2"/>
              </a:rPr>
              <a:t>4</a:t>
            </a:r>
            <a:r>
              <a:rPr lang="ko-KR" altLang="en-US" sz="1050">
                <a:sym typeface="Wingdings" panose="05000000000000000000" pitchFamily="2" charset="2"/>
              </a:rPr>
              <a:t>개면</a:t>
            </a:r>
            <a:r>
              <a:rPr lang="en-US" altLang="ko-KR" sz="1050">
                <a:sym typeface="Wingdings" panose="05000000000000000000" pitchFamily="2" charset="2"/>
              </a:rPr>
              <a:t>, </a:t>
            </a:r>
            <a:r>
              <a:rPr lang="ko-KR" altLang="en-US" sz="1050">
                <a:sym typeface="Wingdings" panose="05000000000000000000" pitchFamily="2" charset="2"/>
              </a:rPr>
              <a:t>한 번에 한 개의 상자를 각각 뒤집는 순차적인 확인을</a:t>
            </a:r>
            <a:r>
              <a:rPr lang="en-US" altLang="ko-KR" sz="1050">
                <a:sym typeface="Wingdings" panose="05000000000000000000" pitchFamily="2" charset="2"/>
              </a:rPr>
              <a:t>, </a:t>
            </a:r>
            <a:r>
              <a:rPr lang="ko-KR" altLang="en-US" sz="1050">
                <a:sym typeface="Wingdings" panose="05000000000000000000" pitchFamily="2" charset="2"/>
              </a:rPr>
              <a:t>총 </a:t>
            </a:r>
            <a:r>
              <a:rPr lang="en-US" altLang="ko-KR" sz="1050">
                <a:sym typeface="Wingdings" panose="05000000000000000000" pitchFamily="2" charset="2"/>
              </a:rPr>
              <a:t>4</a:t>
            </a:r>
            <a:r>
              <a:rPr lang="ko-KR" altLang="en-US" sz="1050">
                <a:sym typeface="Wingdings" panose="05000000000000000000" pitchFamily="2" charset="2"/>
              </a:rPr>
              <a:t>번 해야 함</a:t>
            </a:r>
            <a:r>
              <a:rPr lang="en-US" altLang="ko-KR" sz="1050">
                <a:sym typeface="Wingdings" panose="05000000000000000000" pitchFamily="2" charset="2"/>
              </a:rPr>
              <a:t>. </a:t>
            </a:r>
            <a:endParaRPr lang="en-US" altLang="ko-KR" sz="1050"/>
          </a:p>
          <a:p>
            <a:r>
              <a:rPr lang="en-US" altLang="ko-KR" sz="1050">
                <a:sym typeface="Wingdings" panose="05000000000000000000" pitchFamily="2" charset="2"/>
              </a:rPr>
              <a:t>	</a:t>
            </a:r>
            <a:endParaRPr lang="en-US" altLang="ko-KR" sz="1300"/>
          </a:p>
          <a:p>
            <a:r>
              <a:rPr lang="ko-KR" altLang="en-US" sz="1300"/>
              <a:t> </a:t>
            </a:r>
          </a:p>
        </p:txBody>
      </p: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05978C09-E069-7AAE-A9BA-B5EE4C02AC9F}"/>
              </a:ext>
            </a:extLst>
          </p:cNvPr>
          <p:cNvGrpSpPr/>
          <p:nvPr/>
        </p:nvGrpSpPr>
        <p:grpSpPr>
          <a:xfrm>
            <a:off x="602097" y="3577608"/>
            <a:ext cx="4002591" cy="1031054"/>
            <a:chOff x="664659" y="3715164"/>
            <a:chExt cx="4002591" cy="1031054"/>
          </a:xfrm>
        </p:grpSpPr>
        <p:pic>
          <p:nvPicPr>
            <p:cNvPr id="144" name="그림 143">
              <a:extLst>
                <a:ext uri="{FF2B5EF4-FFF2-40B4-BE49-F238E27FC236}">
                  <a16:creationId xmlns:a16="http://schemas.microsoft.com/office/drawing/2014/main" id="{843D9147-0F23-0F2E-750E-5F7DDE557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64659" y="3715164"/>
              <a:ext cx="4002591" cy="10310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C714A4FF-8336-4E72-D468-9E11349B53DF}"/>
                </a:ext>
              </a:extLst>
            </p:cNvPr>
            <p:cNvSpPr txBox="1"/>
            <p:nvPr/>
          </p:nvSpPr>
          <p:spPr>
            <a:xfrm>
              <a:off x="902690" y="3935464"/>
              <a:ext cx="1234393" cy="19610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270" name="TextBox 269">
            <a:extLst>
              <a:ext uri="{FF2B5EF4-FFF2-40B4-BE49-F238E27FC236}">
                <a16:creationId xmlns:a16="http://schemas.microsoft.com/office/drawing/2014/main" id="{CB0CD683-439F-28BA-0079-4534D92FDDFA}"/>
              </a:ext>
            </a:extLst>
          </p:cNvPr>
          <p:cNvSpPr txBox="1"/>
          <p:nvPr/>
        </p:nvSpPr>
        <p:spPr>
          <a:xfrm>
            <a:off x="117109" y="6539468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/>
              <a:t>https://hgmin1159.github.io/quantum/quantum_algorithm/</a:t>
            </a:r>
          </a:p>
        </p:txBody>
      </p:sp>
    </p:spTree>
    <p:extLst>
      <p:ext uri="{BB962C8B-B14F-4D97-AF65-F5344CB8AC3E}">
        <p14:creationId xmlns:p14="http://schemas.microsoft.com/office/powerpoint/2010/main" val="1272960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FFA764-8449-5F8F-3D34-68E258EE3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4C2820-8436-0853-88A8-685ED10D6A22}"/>
              </a:ext>
            </a:extLst>
          </p:cNvPr>
          <p:cNvSpPr txBox="1"/>
          <p:nvPr/>
        </p:nvSpPr>
        <p:spPr>
          <a:xfrm>
            <a:off x="137432" y="240850"/>
            <a:ext cx="120545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/>
              <a:t>이와 같은 장점들을 활용하여</a:t>
            </a:r>
            <a:r>
              <a:rPr lang="en-US" altLang="ko-KR" sz="1600" b="1"/>
              <a:t>, </a:t>
            </a:r>
            <a:r>
              <a:rPr lang="ko-KR" altLang="en-US" sz="1600" b="1"/>
              <a:t>복잡한 </a:t>
            </a:r>
            <a:r>
              <a:rPr lang="en-US" altLang="ko-KR" sz="1600" b="1"/>
              <a:t>multi-omics </a:t>
            </a:r>
            <a:r>
              <a:rPr lang="ko-KR" altLang="en-US" sz="1600" b="1"/>
              <a:t>데이터 분석 등으로 정밀치료 개발 또한 예상해볼 수 있습니다</a:t>
            </a:r>
            <a:r>
              <a:rPr lang="en-US" altLang="ko-KR" sz="1600" b="1"/>
              <a:t>. </a:t>
            </a:r>
            <a:endParaRPr lang="ko-KR" altLang="en-US" sz="1600" b="1"/>
          </a:p>
        </p:txBody>
      </p:sp>
      <p:pic>
        <p:nvPicPr>
          <p:cNvPr id="11272" name="Picture 8" descr="From big data analysis to personalized medicine for all: challenges and  opportunities | BMC Medical Genomics | Full Text">
            <a:extLst>
              <a:ext uri="{FF2B5EF4-FFF2-40B4-BE49-F238E27FC236}">
                <a16:creationId xmlns:a16="http://schemas.microsoft.com/office/drawing/2014/main" id="{D5A638FE-757A-621E-F516-620E16352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85" y="1328998"/>
            <a:ext cx="5294994" cy="447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tegrated Multi-Omic Data: Powering Precision Medicine">
            <a:extLst>
              <a:ext uri="{FF2B5EF4-FFF2-40B4-BE49-F238E27FC236}">
                <a16:creationId xmlns:a16="http://schemas.microsoft.com/office/drawing/2014/main" id="{73CA74B5-8463-09B0-80EE-ACF91AB6A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883" y="1445659"/>
            <a:ext cx="5229890" cy="415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972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40E435-C90B-7133-3BA6-8360C198D815}"/>
              </a:ext>
            </a:extLst>
          </p:cNvPr>
          <p:cNvSpPr txBox="1"/>
          <p:nvPr/>
        </p:nvSpPr>
        <p:spPr>
          <a:xfrm>
            <a:off x="370597" y="1132725"/>
            <a:ext cx="2401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1. </a:t>
            </a:r>
            <a:r>
              <a:rPr lang="ko-KR" altLang="en-US" b="1"/>
              <a:t>Cancer Diagnosis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BCEEDB-C936-931C-E08B-49EB3AE3375F}"/>
              </a:ext>
            </a:extLst>
          </p:cNvPr>
          <p:cNvSpPr txBox="1"/>
          <p:nvPr/>
        </p:nvSpPr>
        <p:spPr>
          <a:xfrm>
            <a:off x="2490559" y="2327639"/>
            <a:ext cx="138125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300" b="1"/>
              <a:t>Data </a:t>
            </a:r>
            <a:endParaRPr lang="en-US" altLang="ko-KR" sz="1300" b="1"/>
          </a:p>
          <a:p>
            <a:pPr algn="ctr"/>
            <a:r>
              <a:rPr lang="ko-KR" altLang="en-US" sz="1300" b="1"/>
              <a:t>Preprocessing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E2314D-B643-7F73-4ACC-CC7B4A85846C}"/>
              </a:ext>
            </a:extLst>
          </p:cNvPr>
          <p:cNvSpPr txBox="1"/>
          <p:nvPr/>
        </p:nvSpPr>
        <p:spPr>
          <a:xfrm>
            <a:off x="238268" y="209197"/>
            <a:ext cx="1132239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b="1"/>
              <a:t>예를 들어서</a:t>
            </a:r>
            <a:r>
              <a:rPr lang="en-US" altLang="ko-KR" sz="1500" b="1"/>
              <a:t>, </a:t>
            </a:r>
            <a:r>
              <a:rPr lang="ko-KR" altLang="en-US" sz="1500" b="1"/>
              <a:t>양자 검색 </a:t>
            </a:r>
            <a:r>
              <a:rPr lang="en-US" altLang="ko-KR" sz="1500" b="1"/>
              <a:t>(search)</a:t>
            </a:r>
            <a:r>
              <a:rPr lang="ko-KR" altLang="en-US" sz="1500" b="1"/>
              <a:t> 및 분류 </a:t>
            </a:r>
            <a:r>
              <a:rPr lang="en-US" altLang="ko-KR" sz="1500" b="1"/>
              <a:t>(clustering) </a:t>
            </a:r>
            <a:r>
              <a:rPr lang="ko-KR" altLang="en-US" sz="1500" b="1"/>
              <a:t>알고리즘을 활용하면</a:t>
            </a:r>
            <a:r>
              <a:rPr lang="en-US" altLang="ko-KR" sz="1500" b="1"/>
              <a:t>, </a:t>
            </a:r>
            <a:r>
              <a:rPr lang="ko-KR" altLang="en-US" sz="1500" b="1"/>
              <a:t>암 환자의 유전체 데이터를 분석하여</a:t>
            </a:r>
            <a:r>
              <a:rPr lang="en-US" altLang="ko-KR" sz="1500" b="1"/>
              <a:t>, </a:t>
            </a:r>
            <a:r>
              <a:rPr lang="ko-KR" altLang="en-US" sz="1500" b="1"/>
              <a:t>병원성 유전자 변이나 암 연관 돌연변이를 더욱 신속하게 식별</a:t>
            </a:r>
            <a:r>
              <a:rPr lang="en-US" altLang="ko-KR" sz="1500" b="1"/>
              <a:t> </a:t>
            </a:r>
            <a:r>
              <a:rPr lang="ko-KR" altLang="en-US" sz="1500" b="1"/>
              <a:t>및 분류할 수 있습니다</a:t>
            </a:r>
            <a:r>
              <a:rPr lang="en-US" altLang="ko-KR" sz="1500" b="1"/>
              <a:t>. </a:t>
            </a:r>
            <a:endParaRPr lang="ko-KR" altLang="en-US" sz="1500" b="1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C639A0C-2159-5DF3-1159-1782C0A4EF29}"/>
              </a:ext>
            </a:extLst>
          </p:cNvPr>
          <p:cNvGrpSpPr/>
          <p:nvPr/>
        </p:nvGrpSpPr>
        <p:grpSpPr>
          <a:xfrm>
            <a:off x="285749" y="2218001"/>
            <a:ext cx="2690133" cy="1246339"/>
            <a:chOff x="314324" y="1894054"/>
            <a:chExt cx="2690133" cy="124633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E9F186-7AEE-D955-27EC-3541F92CB955}"/>
                </a:ext>
              </a:extLst>
            </p:cNvPr>
            <p:cNvSpPr txBox="1"/>
            <p:nvPr/>
          </p:nvSpPr>
          <p:spPr>
            <a:xfrm>
              <a:off x="672132" y="2247841"/>
              <a:ext cx="2332325" cy="8925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300" b="1"/>
                <a:t>Genomic Data</a:t>
              </a:r>
            </a:p>
            <a:p>
              <a:r>
                <a:rPr lang="ko-KR" altLang="en-US" sz="1300" b="1"/>
                <a:t>Transcriptomic Data</a:t>
              </a:r>
            </a:p>
            <a:p>
              <a:r>
                <a:rPr lang="ko-KR" altLang="en-US" sz="1300" b="1"/>
                <a:t>Proteomic Data</a:t>
              </a:r>
            </a:p>
            <a:p>
              <a:r>
                <a:rPr lang="ko-KR" altLang="en-US" sz="1300" b="1"/>
                <a:t>Metabolomic Data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6C69CA2-A225-50F2-2F70-DEC8D5844843}"/>
                </a:ext>
              </a:extLst>
            </p:cNvPr>
            <p:cNvSpPr txBox="1"/>
            <p:nvPr/>
          </p:nvSpPr>
          <p:spPr>
            <a:xfrm>
              <a:off x="314324" y="1894054"/>
              <a:ext cx="23323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/>
                <a:t>2. </a:t>
              </a:r>
              <a:r>
                <a:rPr lang="ko-KR" altLang="en-US" b="1"/>
                <a:t>Multi-omics data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3F2F376-DB1A-FDD6-26CF-FFCB5C4713CD}"/>
              </a:ext>
            </a:extLst>
          </p:cNvPr>
          <p:cNvSpPr txBox="1"/>
          <p:nvPr/>
        </p:nvSpPr>
        <p:spPr>
          <a:xfrm>
            <a:off x="3794903" y="2512702"/>
            <a:ext cx="1527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3. Quantum </a:t>
            </a:r>
          </a:p>
          <a:p>
            <a:pPr algn="ctr"/>
            <a:r>
              <a:rPr lang="en-US" altLang="ko-KR" b="1"/>
              <a:t>Algorithms 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C705BF4-82FC-FFC7-4777-99854B294F73}"/>
              </a:ext>
            </a:extLst>
          </p:cNvPr>
          <p:cNvCxnSpPr/>
          <p:nvPr/>
        </p:nvCxnSpPr>
        <p:spPr>
          <a:xfrm>
            <a:off x="1438275" y="1647825"/>
            <a:ext cx="0" cy="4476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F48CEF2-BCD1-7E2B-7E3A-1AF8F11F4443}"/>
              </a:ext>
            </a:extLst>
          </p:cNvPr>
          <p:cNvSpPr txBox="1"/>
          <p:nvPr/>
        </p:nvSpPr>
        <p:spPr>
          <a:xfrm>
            <a:off x="6096000" y="18681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(e.g.) </a:t>
            </a:r>
            <a:r>
              <a:rPr lang="ko-KR" altLang="en-US"/>
              <a:t>Searc</a:t>
            </a:r>
            <a:r>
              <a:rPr lang="en-US" altLang="ko-KR"/>
              <a:t>h</a:t>
            </a:r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677B3A-00C1-A6EA-C6BC-0939FACE865A}"/>
              </a:ext>
            </a:extLst>
          </p:cNvPr>
          <p:cNvSpPr txBox="1"/>
          <p:nvPr/>
        </p:nvSpPr>
        <p:spPr>
          <a:xfrm>
            <a:off x="6262882" y="2739260"/>
            <a:ext cx="6176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(e.g.) C</a:t>
            </a:r>
            <a:r>
              <a:rPr lang="ko-KR" altLang="en-US"/>
              <a:t>lustering</a:t>
            </a:r>
            <a:r>
              <a:rPr lang="en-US" altLang="ko-KR"/>
              <a:t>/</a:t>
            </a:r>
            <a:r>
              <a:rPr lang="ko-KR" altLang="en-US"/>
              <a:t>Classification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C55A5C-00E2-1DD0-26A0-DD8772D1BDC8}"/>
              </a:ext>
            </a:extLst>
          </p:cNvPr>
          <p:cNvSpPr txBox="1"/>
          <p:nvPr/>
        </p:nvSpPr>
        <p:spPr>
          <a:xfrm>
            <a:off x="7024688" y="4964660"/>
            <a:ext cx="4719637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b="1"/>
              <a:t> Quantum Advantage: </a:t>
            </a:r>
          </a:p>
          <a:p>
            <a:endParaRPr lang="ko-KR" altLang="en-US" sz="1400" b="1"/>
          </a:p>
          <a:p>
            <a:r>
              <a:rPr lang="ko-KR" altLang="en-US" sz="1400" b="1"/>
              <a:t>1. Process larger datasets faster</a:t>
            </a:r>
          </a:p>
          <a:p>
            <a:r>
              <a:rPr lang="ko-KR" altLang="en-US" sz="1400" b="1"/>
              <a:t>2. Find more complex relationships/patterns in data</a:t>
            </a:r>
          </a:p>
          <a:p>
            <a:r>
              <a:rPr lang="ko-KR" altLang="en-US" sz="1400" b="1"/>
              <a:t>3. Better at handling high-dimensional data 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ECC75AB-6D35-877A-DD05-D18C8DC0B33E}"/>
              </a:ext>
            </a:extLst>
          </p:cNvPr>
          <p:cNvCxnSpPr>
            <a:cxnSpLocks/>
          </p:cNvCxnSpPr>
          <p:nvPr/>
        </p:nvCxnSpPr>
        <p:spPr>
          <a:xfrm>
            <a:off x="2840637" y="2935420"/>
            <a:ext cx="762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B75900E-C434-7B9B-7134-78B821CC15F0}"/>
              </a:ext>
            </a:extLst>
          </p:cNvPr>
          <p:cNvGrpSpPr/>
          <p:nvPr/>
        </p:nvGrpSpPr>
        <p:grpSpPr>
          <a:xfrm>
            <a:off x="7643729" y="1247218"/>
            <a:ext cx="4693800" cy="1248887"/>
            <a:chOff x="7170269" y="1058797"/>
            <a:chExt cx="4693800" cy="124888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49E80A-6FC7-01D6-9D31-16241791E8E2}"/>
                </a:ext>
              </a:extLst>
            </p:cNvPr>
            <p:cNvSpPr txBox="1"/>
            <p:nvPr/>
          </p:nvSpPr>
          <p:spPr>
            <a:xfrm>
              <a:off x="7170269" y="1058797"/>
              <a:ext cx="4217546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300" b="1"/>
                <a:t>Genome/DNA sequence</a:t>
              </a:r>
            </a:p>
            <a:p>
              <a:r>
                <a:rPr lang="en-US" altLang="ko-KR" sz="1300" b="1"/>
                <a:t>  - Find </a:t>
              </a:r>
              <a:r>
                <a:rPr lang="ko-KR" altLang="en-US" sz="1300" b="1"/>
                <a:t>Pathogenic gene variation</a:t>
              </a:r>
              <a:endParaRPr lang="en-US" altLang="ko-KR" sz="1300" b="1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8B538EF-0144-C744-388F-87DFAA04B043}"/>
                </a:ext>
              </a:extLst>
            </p:cNvPr>
            <p:cNvSpPr txBox="1"/>
            <p:nvPr/>
          </p:nvSpPr>
          <p:spPr>
            <a:xfrm>
              <a:off x="7170269" y="1615187"/>
              <a:ext cx="4693800" cy="6924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300" b="1"/>
                <a:t>Transcriptomic (scRNA-seq) Sequence</a:t>
              </a:r>
            </a:p>
            <a:p>
              <a:r>
                <a:rPr lang="en-US" altLang="ko-KR" sz="1300" b="1"/>
                <a:t>   - </a:t>
              </a:r>
              <a:r>
                <a:rPr lang="ko-KR" altLang="en-US" sz="1300" b="1"/>
                <a:t>Dysregulated pathways</a:t>
              </a:r>
            </a:p>
            <a:p>
              <a:r>
                <a:rPr lang="en-US" altLang="ko-KR" sz="1300" b="1"/>
                <a:t>   - </a:t>
              </a:r>
              <a:r>
                <a:rPr lang="ko-KR" altLang="en-US" sz="1300" b="1"/>
                <a:t>Aberrant gene expression patterns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30C6BED2-0789-C793-12F0-AA9CF3C347CC}"/>
              </a:ext>
            </a:extLst>
          </p:cNvPr>
          <p:cNvCxnSpPr>
            <a:cxnSpLocks/>
          </p:cNvCxnSpPr>
          <p:nvPr/>
        </p:nvCxnSpPr>
        <p:spPr>
          <a:xfrm flipV="1">
            <a:off x="5438919" y="2237460"/>
            <a:ext cx="637702" cy="4380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74AD2B0-0BB3-C44E-C075-AAC8EAB7B1A4}"/>
              </a:ext>
            </a:extLst>
          </p:cNvPr>
          <p:cNvCxnSpPr>
            <a:cxnSpLocks/>
          </p:cNvCxnSpPr>
          <p:nvPr/>
        </p:nvCxnSpPr>
        <p:spPr>
          <a:xfrm>
            <a:off x="5399416" y="2952519"/>
            <a:ext cx="776261" cy="146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EFDF22E-71B6-16BE-A848-174F81270814}"/>
              </a:ext>
            </a:extLst>
          </p:cNvPr>
          <p:cNvSpPr txBox="1"/>
          <p:nvPr/>
        </p:nvSpPr>
        <p:spPr>
          <a:xfrm>
            <a:off x="7298404" y="3171149"/>
            <a:ext cx="4562871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/>
              <a:t>- Cluster tumors into subtypes based on different molecular signatures</a:t>
            </a:r>
          </a:p>
          <a:p>
            <a:endParaRPr lang="en-US" altLang="ko-KR" sz="1300" b="1"/>
          </a:p>
          <a:p>
            <a:r>
              <a:rPr lang="en-US" altLang="ko-KR" sz="1300" b="1"/>
              <a:t>- Find </a:t>
            </a:r>
            <a:r>
              <a:rPr lang="ko-KR" altLang="en-US" sz="1300" b="1"/>
              <a:t>correlations </a:t>
            </a:r>
            <a:r>
              <a:rPr lang="en-US" altLang="ko-KR" sz="1300" b="1"/>
              <a:t>(btw genes/pathways) </a:t>
            </a:r>
            <a:r>
              <a:rPr lang="ko-KR" altLang="en-US" sz="1300" b="1"/>
              <a:t>acros</a:t>
            </a:r>
            <a:endParaRPr lang="en-US" altLang="ko-KR" sz="1300" b="1"/>
          </a:p>
          <a:p>
            <a:r>
              <a:rPr lang="ko-KR" altLang="en-US" sz="1300" b="1"/>
              <a:t>s different omics layers</a:t>
            </a:r>
            <a:r>
              <a:rPr lang="en-US" altLang="ko-KR" sz="1300" b="1"/>
              <a:t> </a:t>
            </a:r>
            <a:r>
              <a:rPr lang="en-US" altLang="ko-KR" sz="1300" b="1">
                <a:sym typeface="Wingdings" panose="05000000000000000000" pitchFamily="2" charset="2"/>
              </a:rPr>
              <a:t> </a:t>
            </a:r>
            <a:r>
              <a:rPr lang="en-US" altLang="ko-KR" sz="1300" b="1"/>
              <a:t>holistic tumor modeling </a:t>
            </a:r>
            <a:endParaRPr lang="ko-KR" altLang="en-US" sz="1300" b="1"/>
          </a:p>
          <a:p>
            <a:pPr marL="285750" indent="-285750">
              <a:buFontTx/>
              <a:buChar char="-"/>
            </a:pPr>
            <a:endParaRPr lang="en-US" altLang="ko-KR" sz="1300" b="1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3A0382B-27D4-5141-B06B-17A2C9E693E4}"/>
              </a:ext>
            </a:extLst>
          </p:cNvPr>
          <p:cNvCxnSpPr>
            <a:cxnSpLocks/>
          </p:cNvCxnSpPr>
          <p:nvPr/>
        </p:nvCxnSpPr>
        <p:spPr>
          <a:xfrm flipH="1">
            <a:off x="4114800" y="3302415"/>
            <a:ext cx="263638" cy="688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E947CC5-5BB1-19FB-EBBD-E28EC142625C}"/>
              </a:ext>
            </a:extLst>
          </p:cNvPr>
          <p:cNvGrpSpPr/>
          <p:nvPr/>
        </p:nvGrpSpPr>
        <p:grpSpPr>
          <a:xfrm>
            <a:off x="2692972" y="4139384"/>
            <a:ext cx="6451028" cy="1280573"/>
            <a:chOff x="2259355" y="4482205"/>
            <a:chExt cx="6451028" cy="128057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A031C72-28A8-EF0B-0FA7-5A112C16BC4A}"/>
                </a:ext>
              </a:extLst>
            </p:cNvPr>
            <p:cNvSpPr txBox="1"/>
            <p:nvPr/>
          </p:nvSpPr>
          <p:spPr>
            <a:xfrm>
              <a:off x="2490559" y="4870226"/>
              <a:ext cx="6219824" cy="8925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300" b="1"/>
                <a:t>(e.g.) Tumor </a:t>
              </a:r>
              <a:r>
                <a:rPr lang="ko-KR" altLang="en-US" sz="1300" b="1"/>
                <a:t>metabolic profile </a:t>
              </a:r>
              <a:endParaRPr lang="en-US" altLang="ko-KR" sz="1300" b="1"/>
            </a:p>
            <a:p>
              <a:r>
                <a:rPr lang="en-US" altLang="ko-KR" sz="1300" b="1"/>
                <a:t>    </a:t>
              </a:r>
              <a:r>
                <a:rPr lang="en-US" altLang="ko-KR" sz="1300" b="1">
                  <a:sym typeface="Wingdings" panose="05000000000000000000" pitchFamily="2" charset="2"/>
                </a:rPr>
                <a:t> </a:t>
              </a:r>
              <a:r>
                <a:rPr lang="ko-KR" altLang="en-US" sz="1300" b="1"/>
                <a:t>metabolic dependency</a:t>
              </a:r>
              <a:r>
                <a:rPr lang="en-US" altLang="ko-KR" sz="1300" b="1"/>
                <a:t>-targeting therapy</a:t>
              </a:r>
              <a:endParaRPr lang="ko-KR" altLang="en-US" sz="1300" b="1"/>
            </a:p>
            <a:p>
              <a:r>
                <a:rPr lang="en-US" altLang="ko-KR" sz="1300" b="1"/>
                <a:t>(e.g.) Tumor </a:t>
              </a:r>
              <a:r>
                <a:rPr lang="ko-KR" altLang="en-US" sz="1300" b="1"/>
                <a:t>immune profile </a:t>
              </a:r>
              <a:endParaRPr lang="en-US" altLang="ko-KR" sz="1300" b="1"/>
            </a:p>
            <a:p>
              <a:r>
                <a:rPr lang="en-US" altLang="ko-KR" sz="1300" b="1"/>
                <a:t>     </a:t>
              </a:r>
              <a:r>
                <a:rPr lang="en-US" altLang="ko-KR" sz="1300" b="1">
                  <a:sym typeface="Wingdings" panose="05000000000000000000" pitchFamily="2" charset="2"/>
                </a:rPr>
                <a:t></a:t>
              </a:r>
              <a:r>
                <a:rPr lang="ko-KR" altLang="en-US" sz="1300" b="1">
                  <a:sym typeface="Wingdings" panose="05000000000000000000" pitchFamily="2" charset="2"/>
                </a:rPr>
                <a:t> </a:t>
              </a:r>
              <a:r>
                <a:rPr lang="en-US" altLang="ko-KR" sz="1300" b="1">
                  <a:sym typeface="Wingdings" panose="05000000000000000000" pitchFamily="2" charset="2"/>
                </a:rPr>
                <a:t>tumor</a:t>
              </a:r>
              <a:r>
                <a:rPr lang="ko-KR" altLang="en-US" sz="1300" b="1"/>
                <a:t>-specific immunotherapy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690CD76-E039-388A-377A-CCA31B5DAB60}"/>
                </a:ext>
              </a:extLst>
            </p:cNvPr>
            <p:cNvSpPr txBox="1"/>
            <p:nvPr/>
          </p:nvSpPr>
          <p:spPr>
            <a:xfrm>
              <a:off x="2259355" y="4482205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/>
                <a:t>4. Personalized medicine</a:t>
              </a:r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1218729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62982-8323-7C51-ECFF-E8B5C7E31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About the logo | University of Cambridge">
            <a:extLst>
              <a:ext uri="{FF2B5EF4-FFF2-40B4-BE49-F238E27FC236}">
                <a16:creationId xmlns:a16="http://schemas.microsoft.com/office/drawing/2014/main" id="{F63FDA40-3E86-6EEC-0593-4E009CC6F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36" y="5283756"/>
            <a:ext cx="2150836" cy="56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ED4EC07-E739-75B8-DE52-FE9AF9DF4652}"/>
              </a:ext>
            </a:extLst>
          </p:cNvPr>
          <p:cNvSpPr txBox="1"/>
          <p:nvPr/>
        </p:nvSpPr>
        <p:spPr>
          <a:xfrm>
            <a:off x="0" y="640477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/>
              <a:t>https://www.sanger.ac.uk/news_item/researchers-aim-to-analyse-pangenomes-using-quantum-computing/</a:t>
            </a:r>
          </a:p>
        </p:txBody>
      </p:sp>
      <p:pic>
        <p:nvPicPr>
          <p:cNvPr id="10244" name="Picture 4" descr="Wellcome Sanger Institute - Wikipedia">
            <a:extLst>
              <a:ext uri="{FF2B5EF4-FFF2-40B4-BE49-F238E27FC236}">
                <a16:creationId xmlns:a16="http://schemas.microsoft.com/office/drawing/2014/main" id="{C5B7968E-ED72-6988-61B2-118E494BC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207" y="5210676"/>
            <a:ext cx="1855052" cy="63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FCB94CA-9636-3900-48EF-E189750B1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36" y="1226487"/>
            <a:ext cx="5826010" cy="3703566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A4EFFDBF-4A4C-AF15-067B-26D059B99415}"/>
              </a:ext>
            </a:extLst>
          </p:cNvPr>
          <p:cNvGrpSpPr/>
          <p:nvPr/>
        </p:nvGrpSpPr>
        <p:grpSpPr>
          <a:xfrm>
            <a:off x="7043453" y="2473611"/>
            <a:ext cx="3976972" cy="4202047"/>
            <a:chOff x="4227228" y="705584"/>
            <a:chExt cx="6830378" cy="804172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601FF84-2254-2497-3252-FC4A1F754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27228" y="1889312"/>
              <a:ext cx="6004493" cy="68580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0E7B725-25FF-AB73-ABEA-977F36B4C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27228" y="705584"/>
              <a:ext cx="6830378" cy="1200318"/>
            </a:xfrm>
            <a:prstGeom prst="rect">
              <a:avLst/>
            </a:prstGeom>
          </p:spPr>
        </p:pic>
      </p:grpSp>
      <p:pic>
        <p:nvPicPr>
          <p:cNvPr id="5122" name="Picture 2" descr="Genomics 101: What is whole genome sequencing? | Genomics England">
            <a:extLst>
              <a:ext uri="{FF2B5EF4-FFF2-40B4-BE49-F238E27FC236}">
                <a16:creationId xmlns:a16="http://schemas.microsoft.com/office/drawing/2014/main" id="{A685DF5D-CA8C-BF4A-E90B-47E468B62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866" y="5119763"/>
            <a:ext cx="1556905" cy="100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F9FC30-9645-835D-590D-842CADDF89D2}"/>
              </a:ext>
            </a:extLst>
          </p:cNvPr>
          <p:cNvSpPr txBox="1"/>
          <p:nvPr/>
        </p:nvSpPr>
        <p:spPr>
          <a:xfrm>
            <a:off x="86644" y="182342"/>
            <a:ext cx="1201871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b="1"/>
              <a:t>양자 컴퓨팅을 인구 유전체학 연구에 적용한 한 예시: 2024년 케임브리지大 연구진은 양자 컴퓨터로 판게놈 데이터를 구축, 보완 및 분석하는 것을 목표로 최대 350만 달러(약 50억원)의 연구비를 확보했습니다</a:t>
            </a:r>
            <a:r>
              <a:rPr lang="en-US" altLang="ko-KR" sz="1500" b="1"/>
              <a:t>. </a:t>
            </a:r>
            <a:endParaRPr lang="ko-KR" altLang="en-US" sz="15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5CF017-9575-7D1E-A8F7-381A5BB121B1}"/>
              </a:ext>
            </a:extLst>
          </p:cNvPr>
          <p:cNvSpPr txBox="1"/>
          <p:nvPr/>
        </p:nvSpPr>
        <p:spPr>
          <a:xfrm>
            <a:off x="6538172" y="116861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500"/>
              <a:t>Us</a:t>
            </a:r>
            <a:r>
              <a:rPr lang="en-US" altLang="ko-KR" sz="1500"/>
              <a:t>eful</a:t>
            </a:r>
            <a:r>
              <a:rPr lang="ko-KR" altLang="en-US" sz="1500"/>
              <a:t> </a:t>
            </a:r>
            <a:r>
              <a:rPr lang="en-US" altLang="ko-KR" sz="1500"/>
              <a:t>as</a:t>
            </a:r>
            <a:r>
              <a:rPr lang="ko-KR" altLang="en-US" sz="1500"/>
              <a:t> </a:t>
            </a:r>
            <a:r>
              <a:rPr lang="en-US" altLang="ko-KR" sz="1500"/>
              <a:t>r</a:t>
            </a:r>
            <a:r>
              <a:rPr lang="ko-KR" altLang="en-US" sz="1500"/>
              <a:t>eference </a:t>
            </a:r>
            <a:r>
              <a:rPr lang="en-US" altLang="ko-KR" sz="1500"/>
              <a:t>g</a:t>
            </a:r>
            <a:r>
              <a:rPr lang="ko-KR" altLang="en-US" sz="1500"/>
              <a:t>enome in</a:t>
            </a:r>
            <a:r>
              <a:rPr lang="en-US" altLang="ko-KR" sz="1500"/>
              <a:t>: </a:t>
            </a:r>
            <a:r>
              <a:rPr lang="ko-KR" altLang="en-US" sz="1500"/>
              <a:t> </a:t>
            </a:r>
          </a:p>
          <a:p>
            <a:r>
              <a:rPr lang="en-US" altLang="ko-KR" sz="1500"/>
              <a:t>          </a:t>
            </a:r>
            <a:r>
              <a:rPr lang="ko-KR" altLang="en-US" sz="1500"/>
              <a:t>- Disease Treatment</a:t>
            </a:r>
          </a:p>
          <a:p>
            <a:r>
              <a:rPr lang="en-US" altLang="ko-KR" sz="1500"/>
              <a:t>          </a:t>
            </a:r>
            <a:r>
              <a:rPr lang="ko-KR" altLang="en-US" sz="1500"/>
              <a:t>- Population Genetics / Evolution Studies</a:t>
            </a:r>
          </a:p>
          <a:p>
            <a:r>
              <a:rPr lang="en-US" altLang="ko-KR" sz="1500"/>
              <a:t>          </a:t>
            </a:r>
            <a:r>
              <a:rPr lang="ko-KR" altLang="en-US" sz="1500"/>
              <a:t>- Anthropology </a:t>
            </a:r>
          </a:p>
        </p:txBody>
      </p:sp>
    </p:spTree>
    <p:extLst>
      <p:ext uri="{BB962C8B-B14F-4D97-AF65-F5344CB8AC3E}">
        <p14:creationId xmlns:p14="http://schemas.microsoft.com/office/powerpoint/2010/main" val="1518287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4F4E4-19C9-6777-DCCC-FCB2062FD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F7F5DB-CCF5-5C77-9B93-E65F063DD1E3}"/>
              </a:ext>
            </a:extLst>
          </p:cNvPr>
          <p:cNvSpPr txBox="1"/>
          <p:nvPr/>
        </p:nvSpPr>
        <p:spPr>
          <a:xfrm>
            <a:off x="354797" y="4962319"/>
            <a:ext cx="629444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/>
              <a:t>S: Susceptible individuals</a:t>
            </a:r>
          </a:p>
          <a:p>
            <a:r>
              <a:rPr lang="ko-KR" altLang="en-US" sz="1200"/>
              <a:t>E: Exposed individuals (infected but not yet infectious)</a:t>
            </a:r>
          </a:p>
          <a:p>
            <a:r>
              <a:rPr lang="ko-KR" altLang="en-US" sz="1200"/>
              <a:t>I: Infectious individuals</a:t>
            </a:r>
          </a:p>
          <a:p>
            <a:r>
              <a:rPr lang="ko-KR" altLang="en-US" sz="1200"/>
              <a:t>R: Recovered or removed individuals</a:t>
            </a:r>
          </a:p>
          <a:p>
            <a:endParaRPr lang="ko-KR" altLang="en-US" sz="1200"/>
          </a:p>
          <a:p>
            <a:r>
              <a:rPr lang="ko-KR" altLang="en-US" sz="1200"/>
              <a:t>β (beta): The transmission rate</a:t>
            </a:r>
          </a:p>
          <a:p>
            <a:r>
              <a:rPr lang="ko-KR" altLang="en-US" sz="1200"/>
              <a:t>γ (gamma): The recovery rate</a:t>
            </a:r>
          </a:p>
          <a:p>
            <a:r>
              <a:rPr lang="ko-KR" altLang="en-US" sz="1200"/>
              <a:t>σ (sigma): 1/latent period</a:t>
            </a:r>
          </a:p>
        </p:txBody>
      </p:sp>
      <p:pic>
        <p:nvPicPr>
          <p:cNvPr id="1026" name="Picture 2" descr="Transmission dynamics model and the coronavirus disease 2019 epidemic:  applications and challenges">
            <a:extLst>
              <a:ext uri="{FF2B5EF4-FFF2-40B4-BE49-F238E27FC236}">
                <a16:creationId xmlns:a16="http://schemas.microsoft.com/office/drawing/2014/main" id="{2AA8E876-422A-EE21-DE31-C2657D376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87" y="1403990"/>
            <a:ext cx="4693618" cy="103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24633D-566A-DE0C-6DFA-43CADA884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87" y="2795634"/>
            <a:ext cx="1773389" cy="17973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31ADAFB-5E00-571D-96CC-4E741B145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242" y="4156990"/>
            <a:ext cx="4046082" cy="9227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951AE7A-4385-6876-1650-3CC8B99A7A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834" y="3237096"/>
            <a:ext cx="3034013" cy="43054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D5AB1F-5AC0-7CCA-767B-EA02B5BB3775}"/>
              </a:ext>
            </a:extLst>
          </p:cNvPr>
          <p:cNvSpPr txBox="1"/>
          <p:nvPr/>
        </p:nvSpPr>
        <p:spPr>
          <a:xfrm>
            <a:off x="7098928" y="2797609"/>
            <a:ext cx="45647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Quantum Optimization </a:t>
            </a:r>
            <a:r>
              <a:rPr lang="en-US" altLang="ko-KR" sz="1500">
                <a:sym typeface="Wingdings" panose="05000000000000000000" pitchFamily="2" charset="2"/>
              </a:rPr>
              <a:t> Parameter Estimation</a:t>
            </a:r>
            <a:endParaRPr lang="ko-KR" altLang="en-US" sz="15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71B5E80-5ED6-DA70-B493-84FFD3292502}"/>
              </a:ext>
            </a:extLst>
          </p:cNvPr>
          <p:cNvCxnSpPr>
            <a:cxnSpLocks/>
          </p:cNvCxnSpPr>
          <p:nvPr/>
        </p:nvCxnSpPr>
        <p:spPr>
          <a:xfrm>
            <a:off x="6924675" y="2751003"/>
            <a:ext cx="12700" cy="12361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BDD08C2-83E3-5199-5B2D-E13041D759D5}"/>
              </a:ext>
            </a:extLst>
          </p:cNvPr>
          <p:cNvGrpSpPr/>
          <p:nvPr/>
        </p:nvGrpSpPr>
        <p:grpSpPr>
          <a:xfrm>
            <a:off x="8303419" y="5961568"/>
            <a:ext cx="6272212" cy="570411"/>
            <a:chOff x="9055894" y="6039213"/>
            <a:chExt cx="6272212" cy="570411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07DA938-524F-D7E9-0544-A28304E5D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37809" y="6301847"/>
              <a:ext cx="1244207" cy="30777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48096C6-BAFD-A634-9E06-89598B2D0802}"/>
                </a:ext>
              </a:extLst>
            </p:cNvPr>
            <p:cNvSpPr txBox="1"/>
            <p:nvPr/>
          </p:nvSpPr>
          <p:spPr>
            <a:xfrm>
              <a:off x="9055894" y="6039213"/>
              <a:ext cx="6272212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300"/>
                <a:t>State |x&gt; = q.e.(beta, sigma, gamma)</a:t>
              </a: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33EFC75C-FC30-E8A1-53AA-BE0A35476C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0225" y="2777725"/>
            <a:ext cx="3537208" cy="200639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3E16023-58AA-85E0-212E-9F6668E085EC}"/>
              </a:ext>
            </a:extLst>
          </p:cNvPr>
          <p:cNvSpPr txBox="1"/>
          <p:nvPr/>
        </p:nvSpPr>
        <p:spPr>
          <a:xfrm>
            <a:off x="9450040" y="2848054"/>
            <a:ext cx="1989485" cy="3613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33A73D3-8D0A-8DEE-D967-40EC6522B409}"/>
              </a:ext>
            </a:extLst>
          </p:cNvPr>
          <p:cNvGrpSpPr/>
          <p:nvPr/>
        </p:nvGrpSpPr>
        <p:grpSpPr>
          <a:xfrm>
            <a:off x="6564891" y="1589632"/>
            <a:ext cx="4885091" cy="1227535"/>
            <a:chOff x="6443309" y="1284887"/>
            <a:chExt cx="4885091" cy="122753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C633BA1-FA29-93E5-959E-37FFDC69E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43309" y="1284887"/>
              <a:ext cx="4819915" cy="1227535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2C4BFB7-B821-D60B-FCBA-28A52DDC02B2}"/>
                </a:ext>
              </a:extLst>
            </p:cNvPr>
            <p:cNvSpPr txBox="1"/>
            <p:nvPr/>
          </p:nvSpPr>
          <p:spPr>
            <a:xfrm>
              <a:off x="6641540" y="2109137"/>
              <a:ext cx="4686860" cy="36384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968990F4-B290-AF9C-9007-58237F9C8407}"/>
              </a:ext>
            </a:extLst>
          </p:cNvPr>
          <p:cNvSpPr txBox="1"/>
          <p:nvPr/>
        </p:nvSpPr>
        <p:spPr>
          <a:xfrm>
            <a:off x="191580" y="282154"/>
            <a:ext cx="11472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/>
              <a:t>또한</a:t>
            </a:r>
            <a:r>
              <a:rPr lang="en-US" altLang="ko-KR" sz="1600" b="1"/>
              <a:t>, </a:t>
            </a:r>
            <a:r>
              <a:rPr lang="ko-KR" altLang="en-US" sz="1600" b="1"/>
              <a:t>양자 최적화 알고리즘은 코로나-19 등 질병 확산 모델에서 파라미터를 더 정확하게 예측하는데 사용될 수 있으며, 이를 통하여 질병 확산에 대한 </a:t>
            </a:r>
            <a:r>
              <a:rPr lang="ko-KR" altLang="en-US" sz="1600" b="1" i="0">
                <a:effectLst/>
                <a:latin typeface="fkGroteskNeue"/>
              </a:rPr>
              <a:t>효과적인 방역 전략을 수립할 수 있습니다</a:t>
            </a:r>
            <a:r>
              <a:rPr lang="en-US" altLang="ko-KR" sz="1600" b="1" i="0">
                <a:effectLst/>
                <a:latin typeface="fkGroteskNeue"/>
              </a:rPr>
              <a:t>. 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828957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25DE0942-6409-6A14-B81A-9E1D3C703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9148" y="1756885"/>
            <a:ext cx="4597227" cy="435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rontiers | SARS-CoV-2 Omicron variants: burden of disease, impact on  vaccine effectiveness and need for variant-adapted vaccines">
            <a:extLst>
              <a:ext uri="{FF2B5EF4-FFF2-40B4-BE49-F238E27FC236}">
                <a16:creationId xmlns:a16="http://schemas.microsoft.com/office/drawing/2014/main" id="{FB0910F4-8D38-169C-C0ED-081F9F848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0" y="1838074"/>
            <a:ext cx="5855870" cy="384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E45CED-A634-EF47-5645-8F8FEAE99FCC}"/>
              </a:ext>
            </a:extLst>
          </p:cNvPr>
          <p:cNvSpPr txBox="1"/>
          <p:nvPr/>
        </p:nvSpPr>
        <p:spPr>
          <a:xfrm>
            <a:off x="166687" y="266700"/>
            <a:ext cx="118586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/>
              <a:t>글로벌 팬데믹 상황에서</a:t>
            </a:r>
            <a:r>
              <a:rPr lang="en-US" altLang="ko-KR" sz="1600" b="1"/>
              <a:t>, </a:t>
            </a:r>
            <a:r>
              <a:rPr lang="ko-KR" altLang="en-US" sz="1600" b="1"/>
              <a:t>양자 알고리즘은 바이러스 변이체 간의 유전적 거리를 계산하고</a:t>
            </a:r>
            <a:r>
              <a:rPr lang="en-US" altLang="ko-KR" sz="1600" b="1"/>
              <a:t>, </a:t>
            </a:r>
            <a:r>
              <a:rPr lang="ko-KR" altLang="en-US" sz="1600" b="1"/>
              <a:t>바이러스 계통발생학적 트리를 분석할 수 있습니다</a:t>
            </a:r>
            <a:r>
              <a:rPr lang="en-US" altLang="ko-KR" sz="1600" b="1"/>
              <a:t>. </a:t>
            </a:r>
            <a:r>
              <a:rPr lang="ko-KR" altLang="en-US" sz="1600" b="1"/>
              <a:t>이를 통해서, 전염성 증가, 또는 면역 회피로 이어질 수 있는 돌연변이를 식별하여, 잠재적으로 위험한 변이체를 예측할 수 있습니다.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653837-6B4B-9E5F-4197-8F08A1A81E4C}"/>
              </a:ext>
            </a:extLst>
          </p:cNvPr>
          <p:cNvSpPr txBox="1"/>
          <p:nvPr/>
        </p:nvSpPr>
        <p:spPr>
          <a:xfrm>
            <a:off x="166687" y="1561849"/>
            <a:ext cx="221932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en-US" altLang="ko-KR" sz="1500" i="0">
                <a:effectLst/>
                <a:latin typeface="Noto Sans" panose="020B0502040204020203" pitchFamily="34" charset="0"/>
              </a:rPr>
              <a:t>SARS-CoV-2 mutation gene distance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6BE738-E0E8-97BF-85E6-FB6A4041E81E}"/>
              </a:ext>
            </a:extLst>
          </p:cNvPr>
          <p:cNvSpPr txBox="1"/>
          <p:nvPr/>
        </p:nvSpPr>
        <p:spPr>
          <a:xfrm>
            <a:off x="5537786" y="1561849"/>
            <a:ext cx="3038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SARS-CoV-2 variants</a:t>
            </a:r>
          </a:p>
          <a:p>
            <a:r>
              <a:rPr lang="en-US" altLang="ko-KR" sz="1400"/>
              <a:t>Phylogenic tree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5ACF82-CEEF-0CA5-20AF-EC39F00301B3}"/>
              </a:ext>
            </a:extLst>
          </p:cNvPr>
          <p:cNvSpPr txBox="1"/>
          <p:nvPr/>
        </p:nvSpPr>
        <p:spPr>
          <a:xfrm>
            <a:off x="10582689" y="1733291"/>
            <a:ext cx="914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>
                <a:solidFill>
                  <a:srgbClr val="FF0000"/>
                </a:solidFill>
              </a:rPr>
              <a:t>+ ??</a:t>
            </a:r>
            <a:endParaRPr lang="ko-KR" altLang="en-US" sz="2500" b="1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008F2A-FC01-C901-3E7D-3E89509B4EDD}"/>
              </a:ext>
            </a:extLst>
          </p:cNvPr>
          <p:cNvSpPr txBox="1"/>
          <p:nvPr/>
        </p:nvSpPr>
        <p:spPr>
          <a:xfrm>
            <a:off x="10052637" y="4092110"/>
            <a:ext cx="914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>
                <a:solidFill>
                  <a:srgbClr val="FF0000"/>
                </a:solidFill>
              </a:rPr>
              <a:t>+ ??</a:t>
            </a:r>
            <a:endParaRPr lang="ko-KR" altLang="en-US" sz="2500" b="1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8887EE-C118-1E73-D9D5-DD23897B2CC0}"/>
              </a:ext>
            </a:extLst>
          </p:cNvPr>
          <p:cNvSpPr txBox="1"/>
          <p:nvPr/>
        </p:nvSpPr>
        <p:spPr>
          <a:xfrm>
            <a:off x="8947737" y="5047991"/>
            <a:ext cx="914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>
                <a:solidFill>
                  <a:srgbClr val="FF0000"/>
                </a:solidFill>
              </a:rPr>
              <a:t>+ ??</a:t>
            </a:r>
            <a:endParaRPr lang="ko-KR" altLang="en-US" sz="2500" b="1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799FC3-63C6-635E-E1C5-7DD166841C2A}"/>
              </a:ext>
            </a:extLst>
          </p:cNvPr>
          <p:cNvSpPr txBox="1"/>
          <p:nvPr/>
        </p:nvSpPr>
        <p:spPr>
          <a:xfrm>
            <a:off x="5905500" y="6240164"/>
            <a:ext cx="6096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i="0">
                <a:effectLst/>
                <a:latin typeface="fkGroteskNeue"/>
              </a:rPr>
              <a:t>"Corrigendum: SARS-CoV-2 Omicron variants: burden of disease, impact on vaccine effectiveness and need for variant-adapted vaccines." </a:t>
            </a:r>
            <a:r>
              <a:rPr lang="en-US" altLang="ko-KR" sz="1000" b="1" i="1">
                <a:effectLst/>
                <a:latin typeface="fkGroteskNeue"/>
              </a:rPr>
              <a:t>Frontiers in Immunology</a:t>
            </a:r>
            <a:r>
              <a:rPr lang="en-US" altLang="ko-KR" sz="1000" b="1" i="0">
                <a:effectLst/>
                <a:latin typeface="fkGroteskNeue"/>
              </a:rPr>
              <a:t>, vol. 14, 2023, </a:t>
            </a:r>
            <a:r>
              <a:rPr lang="en-US" altLang="ko-KR" sz="1000" b="1" i="0">
                <a:effectLst/>
                <a:latin typeface="fkGroteskNeue"/>
                <a:hlinkClick r:id="rId4"/>
              </a:rPr>
              <a:t>https://doi.org/10.3389/fimmu.2023.1130539/full</a:t>
            </a:r>
            <a:r>
              <a:rPr lang="en-US" altLang="ko-KR" sz="1000" b="1" i="0">
                <a:effectLst/>
                <a:latin typeface="fkGroteskNeue"/>
              </a:rPr>
              <a:t>.</a:t>
            </a:r>
            <a:endParaRPr lang="ko-KR" altLang="en-US" sz="1000" b="1"/>
          </a:p>
        </p:txBody>
      </p:sp>
    </p:spTree>
    <p:extLst>
      <p:ext uri="{BB962C8B-B14F-4D97-AF65-F5344CB8AC3E}">
        <p14:creationId xmlns:p14="http://schemas.microsoft.com/office/powerpoint/2010/main" val="635665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2D320-1147-2207-CE73-B160F1F52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News - Intelsius | The Role of Dry Ice in Delivering COVID-19 Vaccines">
            <a:extLst>
              <a:ext uri="{FF2B5EF4-FFF2-40B4-BE49-F238E27FC236}">
                <a16:creationId xmlns:a16="http://schemas.microsoft.com/office/drawing/2014/main" id="{2CE03B5B-0971-60D6-1EB8-39E6DCDBC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7" y="1642360"/>
            <a:ext cx="5557157" cy="3937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D8C4516-D163-EEC9-F086-7302214A5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444" y="1251370"/>
            <a:ext cx="5389563" cy="302535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3316" name="Picture 4" descr="Tiny Quantum Computer Solves Real Logistics Optimization Problem">
            <a:extLst>
              <a:ext uri="{FF2B5EF4-FFF2-40B4-BE49-F238E27FC236}">
                <a16:creationId xmlns:a16="http://schemas.microsoft.com/office/drawing/2014/main" id="{C10CD0DA-F67C-0C36-EFBE-01151B3DA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203" y="4783056"/>
            <a:ext cx="3898447" cy="176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B6489A-4D1E-9D31-8D13-8E355E77EE31}"/>
              </a:ext>
            </a:extLst>
          </p:cNvPr>
          <p:cNvSpPr txBox="1"/>
          <p:nvPr/>
        </p:nvSpPr>
        <p:spPr>
          <a:xfrm>
            <a:off x="175078" y="262153"/>
            <a:ext cx="115293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/>
              <a:t>또한</a:t>
            </a:r>
            <a:r>
              <a:rPr lang="en-US" altLang="ko-KR" sz="1600" b="1"/>
              <a:t>, </a:t>
            </a:r>
            <a:r>
              <a:rPr lang="ko-KR" altLang="en-US" sz="1600" b="1"/>
              <a:t>양자 알고리즘을 활용하면 COVID-19와 같은 팬데믹 등 글로벌 보건 위기에서 복잡한 공급망 운영을 최적화하고, 자원 배분의 효율성을 극대화할 수 있습니다.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BE65D6-5A93-3E53-273D-910376103285}"/>
              </a:ext>
            </a:extLst>
          </p:cNvPr>
          <p:cNvSpPr txBox="1"/>
          <p:nvPr/>
        </p:nvSpPr>
        <p:spPr>
          <a:xfrm>
            <a:off x="95250" y="635100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/>
              <a:t>https://www.who.int/teams/immunization-vaccines-and-biologicals/essential-programme-on-immunization/supply-chain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E0E2F5-1F64-3601-BE0A-263604081889}"/>
              </a:ext>
            </a:extLst>
          </p:cNvPr>
          <p:cNvSpPr txBox="1"/>
          <p:nvPr/>
        </p:nvSpPr>
        <p:spPr>
          <a:xfrm>
            <a:off x="95250" y="612689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/>
              <a:t>https://intelsius.com/news/covid-19-vaccine-role-dry-ice/</a:t>
            </a:r>
          </a:p>
        </p:txBody>
      </p:sp>
    </p:spTree>
    <p:extLst>
      <p:ext uri="{BB962C8B-B14F-4D97-AF65-F5344CB8AC3E}">
        <p14:creationId xmlns:p14="http://schemas.microsoft.com/office/powerpoint/2010/main" val="216309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7790B-8B40-52A8-BCBC-EDC51FD52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82D149D-0443-3C90-7CE8-5E7071037CE2}"/>
              </a:ext>
            </a:extLst>
          </p:cNvPr>
          <p:cNvGrpSpPr/>
          <p:nvPr/>
        </p:nvGrpSpPr>
        <p:grpSpPr>
          <a:xfrm>
            <a:off x="408845" y="4398728"/>
            <a:ext cx="9296400" cy="1216607"/>
            <a:chOff x="465995" y="4110983"/>
            <a:chExt cx="9296400" cy="121660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32B1EC4-A69E-7238-6F64-FE28A9105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995" y="4110983"/>
              <a:ext cx="9296400" cy="1211448"/>
            </a:xfrm>
            <a:prstGeom prst="rect">
              <a:avLst/>
            </a:prstGeom>
          </p:spPr>
        </p:pic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AF7B7A0-D82D-CBB4-8D15-11204DC37FB4}"/>
                </a:ext>
              </a:extLst>
            </p:cNvPr>
            <p:cNvCxnSpPr>
              <a:cxnSpLocks/>
            </p:cNvCxnSpPr>
            <p:nvPr/>
          </p:nvCxnSpPr>
          <p:spPr>
            <a:xfrm>
              <a:off x="1571265" y="4745434"/>
              <a:ext cx="4289667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143A520D-F360-4CF6-4FAC-C1A2C1304BB1}"/>
                </a:ext>
              </a:extLst>
            </p:cNvPr>
            <p:cNvCxnSpPr>
              <a:cxnSpLocks/>
            </p:cNvCxnSpPr>
            <p:nvPr/>
          </p:nvCxnSpPr>
          <p:spPr>
            <a:xfrm>
              <a:off x="465995" y="5028009"/>
              <a:ext cx="5394937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30A4A62-AA20-0D6D-9C70-370F793ED4C7}"/>
                </a:ext>
              </a:extLst>
            </p:cNvPr>
            <p:cNvCxnSpPr>
              <a:cxnSpLocks/>
            </p:cNvCxnSpPr>
            <p:nvPr/>
          </p:nvCxnSpPr>
          <p:spPr>
            <a:xfrm>
              <a:off x="465995" y="5327590"/>
              <a:ext cx="679205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EC5A37A-5A97-992E-A005-80437EC2137F}"/>
                </a:ext>
              </a:extLst>
            </p:cNvPr>
            <p:cNvCxnSpPr>
              <a:cxnSpLocks/>
            </p:cNvCxnSpPr>
            <p:nvPr/>
          </p:nvCxnSpPr>
          <p:spPr>
            <a:xfrm>
              <a:off x="7552595" y="5014118"/>
              <a:ext cx="188668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AFC2FE8A-FC6B-BB5E-2646-8A4701760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02" y="1369921"/>
            <a:ext cx="7172325" cy="282640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F8DAB90-DBCD-B711-35B9-385A707B3FCC}"/>
              </a:ext>
            </a:extLst>
          </p:cNvPr>
          <p:cNvSpPr txBox="1"/>
          <p:nvPr/>
        </p:nvSpPr>
        <p:spPr>
          <a:xfrm>
            <a:off x="154727" y="223767"/>
            <a:ext cx="116562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/>
              <a:t>3. Conclusion</a:t>
            </a:r>
            <a:r>
              <a:rPr lang="en-US" altLang="ko-KR" sz="1600" b="1"/>
              <a:t>.</a:t>
            </a:r>
            <a:r>
              <a:rPr lang="ko-KR" altLang="en-US" sz="1600" b="1"/>
              <a:t> 양자컴퓨터를 활용해 보건 분야의 난제들을 해결하고, 특정 인류가 소외되는 일 없이 공영할 수 있도록 노력이 필요합니다. </a:t>
            </a:r>
          </a:p>
        </p:txBody>
      </p:sp>
      <p:pic>
        <p:nvPicPr>
          <p:cNvPr id="8194" name="Picture 2" descr="Rare genetic disorders - Murdoch Children's Research Institute">
            <a:extLst>
              <a:ext uri="{FF2B5EF4-FFF2-40B4-BE49-F238E27FC236}">
                <a16:creationId xmlns:a16="http://schemas.microsoft.com/office/drawing/2014/main" id="{780F0041-A741-B0BE-7374-FCFD2E2E6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623" y="1459996"/>
            <a:ext cx="3379243" cy="263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CC0DE6E-8B61-8CD7-F946-BC91746C66E2}"/>
              </a:ext>
            </a:extLst>
          </p:cNvPr>
          <p:cNvSpPr txBox="1"/>
          <p:nvPr/>
        </p:nvSpPr>
        <p:spPr>
          <a:xfrm>
            <a:off x="213217" y="6527202"/>
            <a:ext cx="96876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/>
              <a:t>https://www.mcri.edu.au/impact/a-z-child-adolescent-health/o-r/rare-genetic-disorders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27879E-8725-3BDE-0528-226F31FCFB2B}"/>
              </a:ext>
            </a:extLst>
          </p:cNvPr>
          <p:cNvSpPr txBox="1"/>
          <p:nvPr/>
        </p:nvSpPr>
        <p:spPr>
          <a:xfrm>
            <a:off x="337042" y="5744991"/>
            <a:ext cx="93682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i="0">
                <a:effectLst/>
                <a:latin typeface="fkGroteskNeue"/>
              </a:rPr>
              <a:t>Saha, Sujata, et al. "Trends in Maternal Mortality, 2000–2020: Estimates by WHO, UNICEF, UNFPA, World Bank Group, and UNDESA/Population Division." The Lancet Global Health, 22 Feb. 2024, </a:t>
            </a:r>
            <a:r>
              <a:rPr lang="en-US" altLang="ko-KR" sz="1000" i="0">
                <a:effectLst/>
                <a:latin typeface="fkGroteskNeue"/>
                <a:hlinkClick r:id="rId5"/>
              </a:rPr>
              <a:t>www.thelancet.com/journals/langlo/article/PIIS2214-109X(24)00056-1/fulltext</a:t>
            </a:r>
            <a:r>
              <a:rPr lang="en-US" altLang="ko-KR" sz="1000" i="0">
                <a:effectLst/>
                <a:latin typeface="fkGroteskNeue"/>
              </a:rPr>
              <a:t>. Accessed 23 Feb. 2025.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2694687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A15AC-63A2-91AB-EE6A-E5E87DE29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3DB88C-854B-35B3-374D-EED380967B68}"/>
              </a:ext>
            </a:extLst>
          </p:cNvPr>
          <p:cNvSpPr txBox="1"/>
          <p:nvPr/>
        </p:nvSpPr>
        <p:spPr>
          <a:xfrm>
            <a:off x="123824" y="194618"/>
            <a:ext cx="119538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/>
              <a:t>신약 개발은 임상 3상을 거친 후 허가를 받는 과정까지 대략 17년 정도가 걸리며</a:t>
            </a:r>
            <a:r>
              <a:rPr lang="en-US" altLang="ko-KR" sz="1600" b="1"/>
              <a:t>, </a:t>
            </a:r>
            <a:r>
              <a:rPr lang="ko-KR" altLang="en-US" sz="1600" b="1"/>
              <a:t>또한 1만 개 후보 중에 성공하는 것은 3개 정도에 불과합니다</a:t>
            </a:r>
            <a:r>
              <a:rPr lang="en-US" altLang="ko-KR" sz="1600" b="1"/>
              <a:t>. </a:t>
            </a:r>
            <a:endParaRPr lang="ko-KR" altLang="en-US" sz="1600" b="1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F195029-357D-8306-3101-E61B57499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48" y="1232784"/>
            <a:ext cx="8829677" cy="491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1CF3A0-AC3E-1DA7-F949-B47457FCE98C}"/>
              </a:ext>
            </a:extLst>
          </p:cNvPr>
          <p:cNvSpPr txBox="1"/>
          <p:nvPr/>
        </p:nvSpPr>
        <p:spPr>
          <a:xfrm>
            <a:off x="123824" y="6540271"/>
            <a:ext cx="115511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/>
              <a:t>https://www.pharmaexcipients.com/wp-content/uploads/2022/03/The-process-of-drug-discovery-and-development-and-the-failure-rate-at-each-step-scaled.jpg</a:t>
            </a:r>
          </a:p>
        </p:txBody>
      </p:sp>
    </p:spTree>
    <p:extLst>
      <p:ext uri="{BB962C8B-B14F-4D97-AF65-F5344CB8AC3E}">
        <p14:creationId xmlns:p14="http://schemas.microsoft.com/office/powerpoint/2010/main" val="1684998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reatment costs affect care choice">
            <a:extLst>
              <a:ext uri="{FF2B5EF4-FFF2-40B4-BE49-F238E27FC236}">
                <a16:creationId xmlns:a16="http://schemas.microsoft.com/office/drawing/2014/main" id="{DD626667-3E7E-6F28-98E0-4CA838E78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10" y="1223699"/>
            <a:ext cx="5284463" cy="428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D40723-612D-C580-7BE5-6665A2208B80}"/>
              </a:ext>
            </a:extLst>
          </p:cNvPr>
          <p:cNvSpPr txBox="1"/>
          <p:nvPr/>
        </p:nvSpPr>
        <p:spPr>
          <a:xfrm>
            <a:off x="0" y="639343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/>
              <a:t>https://www.managedhealthcareexecutive.com/view/fda-approves-carvykti-for-earlier-treatment-in-multiple-myeloma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271AF58-7503-2513-35D5-C3BB90805286}"/>
              </a:ext>
            </a:extLst>
          </p:cNvPr>
          <p:cNvGrpSpPr/>
          <p:nvPr/>
        </p:nvGrpSpPr>
        <p:grpSpPr>
          <a:xfrm>
            <a:off x="6419928" y="1422563"/>
            <a:ext cx="5341709" cy="1946978"/>
            <a:chOff x="6421213" y="1283382"/>
            <a:chExt cx="5341709" cy="194697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2E31D44-845C-3503-5C68-D187A695F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1213" y="1283382"/>
              <a:ext cx="5341709" cy="1946978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028" name="Picture 4" descr="5-year anniversary of Kymriah's FDA approval for cancer | Alliance for  Cancer Gene Therapy">
              <a:extLst>
                <a:ext uri="{FF2B5EF4-FFF2-40B4-BE49-F238E27FC236}">
                  <a16:creationId xmlns:a16="http://schemas.microsoft.com/office/drawing/2014/main" id="{5F9FADF8-62B7-44A9-0574-92CF09FC15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3434" y="1687752"/>
              <a:ext cx="2188933" cy="1094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C5598E0-EEEC-E58D-D769-B32992AFDF8A}"/>
              </a:ext>
            </a:extLst>
          </p:cNvPr>
          <p:cNvGrpSpPr/>
          <p:nvPr/>
        </p:nvGrpSpPr>
        <p:grpSpPr>
          <a:xfrm>
            <a:off x="6325963" y="3778681"/>
            <a:ext cx="5529640" cy="2385530"/>
            <a:chOff x="6421213" y="3540556"/>
            <a:chExt cx="5529640" cy="238553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434EADE-02CE-F272-0827-90803631AF4B}"/>
                </a:ext>
              </a:extLst>
            </p:cNvPr>
            <p:cNvGrpSpPr/>
            <p:nvPr/>
          </p:nvGrpSpPr>
          <p:grpSpPr>
            <a:xfrm>
              <a:off x="6421213" y="3540556"/>
              <a:ext cx="5529640" cy="1495902"/>
              <a:chOff x="6233282" y="3627641"/>
              <a:chExt cx="5869662" cy="1611109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52216243-AFFA-C5E4-E542-DCC66BFC2E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33282" y="3627641"/>
                <a:ext cx="5869662" cy="161110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0FDF8F-CDD1-24AC-0561-D52DD8516C7F}"/>
                  </a:ext>
                </a:extLst>
              </p:cNvPr>
              <p:cNvSpPr txBox="1"/>
              <p:nvPr/>
            </p:nvSpPr>
            <p:spPr>
              <a:xfrm>
                <a:off x="6281737" y="4695826"/>
                <a:ext cx="4888707" cy="27384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sz="1000"/>
              </a:p>
            </p:txBody>
          </p:sp>
        </p:grpSp>
        <p:pic>
          <p:nvPicPr>
            <p:cNvPr id="1030" name="Picture 6" descr="传奇生物BCMA CAR-T药物Carvykti日本上市获批-和元生物">
              <a:extLst>
                <a:ext uri="{FF2B5EF4-FFF2-40B4-BE49-F238E27FC236}">
                  <a16:creationId xmlns:a16="http://schemas.microsoft.com/office/drawing/2014/main" id="{2E8351C3-84C7-9CC6-0C3D-DBAA483256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5595" y="5269192"/>
              <a:ext cx="2252208" cy="656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075338D-54B0-499D-2746-FC1C8EECABA6}"/>
              </a:ext>
            </a:extLst>
          </p:cNvPr>
          <p:cNvSpPr txBox="1"/>
          <p:nvPr/>
        </p:nvSpPr>
        <p:spPr>
          <a:xfrm>
            <a:off x="283920" y="283517"/>
            <a:ext cx="112686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/>
              <a:t>또한</a:t>
            </a:r>
            <a:r>
              <a:rPr lang="en-US" altLang="ko-KR" sz="1600" b="1"/>
              <a:t>, </a:t>
            </a:r>
            <a:r>
              <a:rPr lang="ko-KR" altLang="en-US" sz="1600" b="1"/>
              <a:t>신약개발에는 대략 5조 정도의 비용이 들어가며</a:t>
            </a:r>
            <a:r>
              <a:rPr lang="en-US" altLang="ko-KR" sz="1600" b="1"/>
              <a:t>, </a:t>
            </a:r>
            <a:r>
              <a:rPr lang="ko-KR" altLang="en-US" sz="1600" b="1"/>
              <a:t>이와 같은 높은 연구개발</a:t>
            </a:r>
            <a:r>
              <a:rPr lang="en-US" altLang="ko-KR" sz="1600" b="1"/>
              <a:t>, </a:t>
            </a:r>
            <a:r>
              <a:rPr lang="ko-KR" altLang="en-US" sz="1600" b="1"/>
              <a:t>생산</a:t>
            </a:r>
            <a:r>
              <a:rPr lang="en-US" altLang="ko-KR" sz="1600" b="1"/>
              <a:t>, </a:t>
            </a:r>
            <a:r>
              <a:rPr lang="ko-KR" altLang="en-US" sz="1600" b="1"/>
              <a:t>및 유통 비용은 환자의 높은 의료비용에 포함이 됩니다.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0806F5-BBB2-AAEC-9803-1FBC441ACE89}"/>
              </a:ext>
            </a:extLst>
          </p:cNvPr>
          <p:cNvSpPr txBox="1"/>
          <p:nvPr/>
        </p:nvSpPr>
        <p:spPr>
          <a:xfrm>
            <a:off x="-1" y="6147217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/>
              <a:t>https://www.onclive.com/view/novartis-sets-a-price-of-475000-for-car-tcell-therapy</a:t>
            </a:r>
          </a:p>
        </p:txBody>
      </p:sp>
    </p:spTree>
    <p:extLst>
      <p:ext uri="{BB962C8B-B14F-4D97-AF65-F5344CB8AC3E}">
        <p14:creationId xmlns:p14="http://schemas.microsoft.com/office/powerpoint/2010/main" val="2262966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F58C4-E913-36B9-6C57-051A949CA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04F5A50-FACC-1670-E108-9190C7B7D5EC}"/>
              </a:ext>
            </a:extLst>
          </p:cNvPr>
          <p:cNvSpPr txBox="1"/>
          <p:nvPr/>
        </p:nvSpPr>
        <p:spPr>
          <a:xfrm>
            <a:off x="94286" y="6549264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/>
              <a:t>https://www.marketwatch.com/story/this-is-the-most-expensive-drug-in-america-2016-04-09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DBABC47-9168-1B81-4228-91FBD4213BEA}"/>
              </a:ext>
            </a:extLst>
          </p:cNvPr>
          <p:cNvGrpSpPr/>
          <p:nvPr/>
        </p:nvGrpSpPr>
        <p:grpSpPr>
          <a:xfrm>
            <a:off x="331561" y="1391934"/>
            <a:ext cx="3962400" cy="4870151"/>
            <a:chOff x="6096000" y="-8222951"/>
            <a:chExt cx="6805196" cy="767738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ACD88DE-0AD8-2DF5-5AAA-A58248E06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09211" y="-1364951"/>
              <a:ext cx="6096000" cy="81938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32A82AE-9864-672C-3AE4-693E9D7AA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-8222951"/>
              <a:ext cx="6805196" cy="68580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8FC5EFF-687D-8139-484E-D4A7537E71E2}"/>
              </a:ext>
            </a:extLst>
          </p:cNvPr>
          <p:cNvSpPr txBox="1"/>
          <p:nvPr/>
        </p:nvSpPr>
        <p:spPr>
          <a:xfrm>
            <a:off x="188572" y="326815"/>
            <a:ext cx="120034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/>
              <a:t>특히 희귀성 유전질환의 경우, 미국 FDA의 승인을 받은 혈우병 치료제 등 유전자 치료제는 가격이 수십 억에 달합니다.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B21A68A-465A-299D-587D-8E856FDBB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247" y="1342885"/>
            <a:ext cx="5759760" cy="1305296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799D1FA2-BB10-7F81-98A2-4E79B0C90C9B}"/>
              </a:ext>
            </a:extLst>
          </p:cNvPr>
          <p:cNvGrpSpPr/>
          <p:nvPr/>
        </p:nvGrpSpPr>
        <p:grpSpPr>
          <a:xfrm>
            <a:off x="6096000" y="4209535"/>
            <a:ext cx="4362450" cy="2321650"/>
            <a:chOff x="6169294" y="4076273"/>
            <a:chExt cx="4649516" cy="2495916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DCE9106-1283-26CD-654F-104F80AC5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69294" y="4823713"/>
              <a:ext cx="4151532" cy="1748476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64AC147-30BD-37D2-4776-061C1FD48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69294" y="4076273"/>
              <a:ext cx="4649516" cy="732747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05DE7A6D-9F90-5EAF-F2ED-34A600D1B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247" y="1324448"/>
            <a:ext cx="5759760" cy="130529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F4C1C33B-4C55-8451-18FC-839F1A9D7FD7}"/>
              </a:ext>
            </a:extLst>
          </p:cNvPr>
          <p:cNvGrpSpPr/>
          <p:nvPr/>
        </p:nvGrpSpPr>
        <p:grpSpPr>
          <a:xfrm>
            <a:off x="5018161" y="3009269"/>
            <a:ext cx="6842278" cy="839462"/>
            <a:chOff x="4999619" y="3075894"/>
            <a:chExt cx="6842278" cy="83946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7CE9F38-F750-010E-DFE6-2F54E96B2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99619" y="3075894"/>
              <a:ext cx="6842278" cy="839462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AC1374-6C9B-E1E6-A157-502FF494D9CC}"/>
                </a:ext>
              </a:extLst>
            </p:cNvPr>
            <p:cNvSpPr txBox="1"/>
            <p:nvPr/>
          </p:nvSpPr>
          <p:spPr>
            <a:xfrm>
              <a:off x="5734502" y="3174739"/>
              <a:ext cx="3692073" cy="19076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sz="10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218A927-7F35-D997-CC52-5B4D2C401707}"/>
                </a:ext>
              </a:extLst>
            </p:cNvPr>
            <p:cNvSpPr txBox="1"/>
            <p:nvPr/>
          </p:nvSpPr>
          <p:spPr>
            <a:xfrm>
              <a:off x="5645602" y="3436698"/>
              <a:ext cx="3241223" cy="19076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sz="1000"/>
            </a:p>
          </p:txBody>
        </p:sp>
      </p:grpSp>
    </p:spTree>
    <p:extLst>
      <p:ext uri="{BB962C8B-B14F-4D97-AF65-F5344CB8AC3E}">
        <p14:creationId xmlns:p14="http://schemas.microsoft.com/office/powerpoint/2010/main" val="2748311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5CBB91E2-73D8-9288-4A8A-C3CB5934C992}"/>
              </a:ext>
            </a:extLst>
          </p:cNvPr>
          <p:cNvSpPr txBox="1"/>
          <p:nvPr/>
        </p:nvSpPr>
        <p:spPr>
          <a:xfrm>
            <a:off x="185259" y="4672115"/>
            <a:ext cx="11501916" cy="150861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310FA2-6790-D2B4-753D-1D81415B8F7A}"/>
              </a:ext>
            </a:extLst>
          </p:cNvPr>
          <p:cNvSpPr txBox="1"/>
          <p:nvPr/>
        </p:nvSpPr>
        <p:spPr>
          <a:xfrm>
            <a:off x="131560" y="2358511"/>
            <a:ext cx="9074438" cy="150861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" name="화살표: 갈매기형 수장 1">
            <a:extLst>
              <a:ext uri="{FF2B5EF4-FFF2-40B4-BE49-F238E27FC236}">
                <a16:creationId xmlns:a16="http://schemas.microsoft.com/office/drawing/2014/main" id="{C36A772A-0AC3-C89B-6F1D-552B24445C32}"/>
              </a:ext>
            </a:extLst>
          </p:cNvPr>
          <p:cNvSpPr/>
          <p:nvPr/>
        </p:nvSpPr>
        <p:spPr>
          <a:xfrm>
            <a:off x="2147662" y="2545977"/>
            <a:ext cx="1762041" cy="1162050"/>
          </a:xfrm>
          <a:prstGeom prst="chevr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화살표: 갈매기형 수장 2">
            <a:extLst>
              <a:ext uri="{FF2B5EF4-FFF2-40B4-BE49-F238E27FC236}">
                <a16:creationId xmlns:a16="http://schemas.microsoft.com/office/drawing/2014/main" id="{52CA91E2-FC73-867D-B9A0-FB10E3EBE41C}"/>
              </a:ext>
            </a:extLst>
          </p:cNvPr>
          <p:cNvSpPr/>
          <p:nvPr/>
        </p:nvSpPr>
        <p:spPr>
          <a:xfrm>
            <a:off x="272830" y="2545977"/>
            <a:ext cx="2241232" cy="1162050"/>
          </a:xfrm>
          <a:prstGeom prst="chevr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F26F99-52ED-D01E-FADB-C8173B2DC3CF}"/>
              </a:ext>
            </a:extLst>
          </p:cNvPr>
          <p:cNvSpPr txBox="1"/>
          <p:nvPr/>
        </p:nvSpPr>
        <p:spPr>
          <a:xfrm>
            <a:off x="852185" y="2723380"/>
            <a:ext cx="147328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/>
              <a:t>    TI/TV </a:t>
            </a:r>
            <a:endParaRPr lang="en-US" altLang="ko-KR" sz="1400"/>
          </a:p>
          <a:p>
            <a:endParaRPr lang="en-US" altLang="ko-KR" sz="800"/>
          </a:p>
          <a:p>
            <a:r>
              <a:rPr lang="ko-KR" altLang="en-US" sz="1000"/>
              <a:t>Target Identification</a:t>
            </a:r>
            <a:r>
              <a:rPr lang="en-US" altLang="ko-KR" sz="1000"/>
              <a:t>, </a:t>
            </a:r>
          </a:p>
          <a:p>
            <a:r>
              <a:rPr lang="ko-KR" altLang="en-US" sz="900"/>
              <a:t> </a:t>
            </a:r>
            <a:r>
              <a:rPr lang="ko-KR" altLang="en-US" sz="1000"/>
              <a:t>Target Validation)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46EE7F-D99F-7BD8-0B5C-649A6C5AC794}"/>
              </a:ext>
            </a:extLst>
          </p:cNvPr>
          <p:cNvSpPr txBox="1"/>
          <p:nvPr/>
        </p:nvSpPr>
        <p:spPr>
          <a:xfrm>
            <a:off x="7555476" y="2815712"/>
            <a:ext cx="1473283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/>
              <a:t>  </a:t>
            </a:r>
            <a:r>
              <a:rPr lang="en-US" altLang="ko-KR" sz="1400"/>
              <a:t>Clinical </a:t>
            </a:r>
          </a:p>
          <a:p>
            <a:r>
              <a:rPr lang="en-US" altLang="ko-KR" sz="1400"/>
              <a:t>Candidates</a:t>
            </a:r>
            <a:r>
              <a:rPr lang="ko-KR" altLang="en-US" sz="1400"/>
              <a:t> </a:t>
            </a:r>
            <a:endParaRPr lang="en-US" altLang="ko-KR" sz="1400"/>
          </a:p>
          <a:p>
            <a:endParaRPr lang="en-US" altLang="ko-KR" sz="600"/>
          </a:p>
        </p:txBody>
      </p:sp>
      <p:sp>
        <p:nvSpPr>
          <p:cNvPr id="10" name="화살표: 갈매기형 수장 9">
            <a:extLst>
              <a:ext uri="{FF2B5EF4-FFF2-40B4-BE49-F238E27FC236}">
                <a16:creationId xmlns:a16="http://schemas.microsoft.com/office/drawing/2014/main" id="{32E2B8AB-C00C-DAB6-D542-C4A90239F703}"/>
              </a:ext>
            </a:extLst>
          </p:cNvPr>
          <p:cNvSpPr/>
          <p:nvPr/>
        </p:nvSpPr>
        <p:spPr>
          <a:xfrm>
            <a:off x="3635377" y="2545977"/>
            <a:ext cx="1747609" cy="1162050"/>
          </a:xfrm>
          <a:prstGeom prst="chevr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F65AF1-F663-8018-4C11-4BDCA694DA30}"/>
              </a:ext>
            </a:extLst>
          </p:cNvPr>
          <p:cNvSpPr txBox="1"/>
          <p:nvPr/>
        </p:nvSpPr>
        <p:spPr>
          <a:xfrm>
            <a:off x="4050972" y="2815712"/>
            <a:ext cx="147328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/>
              <a:t>     </a:t>
            </a:r>
            <a:r>
              <a:rPr lang="en-US" altLang="ko-KR" sz="1400"/>
              <a:t>H2L</a:t>
            </a:r>
            <a:r>
              <a:rPr lang="ko-KR" altLang="en-US" sz="1400"/>
              <a:t> </a:t>
            </a:r>
            <a:endParaRPr lang="en-US" altLang="ko-KR" sz="1400"/>
          </a:p>
          <a:p>
            <a:endParaRPr lang="en-US" altLang="ko-KR" sz="600"/>
          </a:p>
          <a:p>
            <a:r>
              <a:rPr lang="en-US" altLang="ko-KR" sz="800"/>
              <a:t>    (</a:t>
            </a:r>
            <a:r>
              <a:rPr lang="en-US" altLang="ko-KR" sz="1000"/>
              <a:t>Hit to Lead)</a:t>
            </a:r>
          </a:p>
        </p:txBody>
      </p:sp>
      <p:sp>
        <p:nvSpPr>
          <p:cNvPr id="12" name="화살표: 갈매기형 수장 11">
            <a:extLst>
              <a:ext uri="{FF2B5EF4-FFF2-40B4-BE49-F238E27FC236}">
                <a16:creationId xmlns:a16="http://schemas.microsoft.com/office/drawing/2014/main" id="{951A7E71-BB3B-EE8D-868B-D0CD9DD6A040}"/>
              </a:ext>
            </a:extLst>
          </p:cNvPr>
          <p:cNvSpPr/>
          <p:nvPr/>
        </p:nvSpPr>
        <p:spPr>
          <a:xfrm>
            <a:off x="5019678" y="2545977"/>
            <a:ext cx="2253049" cy="1162050"/>
          </a:xfrm>
          <a:prstGeom prst="chevr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253566-6860-4180-8ACB-F6A07CC9945A}"/>
              </a:ext>
            </a:extLst>
          </p:cNvPr>
          <p:cNvSpPr txBox="1"/>
          <p:nvPr/>
        </p:nvSpPr>
        <p:spPr>
          <a:xfrm>
            <a:off x="2522187" y="2824047"/>
            <a:ext cx="147328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/>
              <a:t>     T</a:t>
            </a:r>
            <a:r>
              <a:rPr lang="en-US" altLang="ko-KR" sz="1400"/>
              <a:t>2H</a:t>
            </a:r>
            <a:r>
              <a:rPr lang="ko-KR" altLang="en-US" sz="1400"/>
              <a:t> </a:t>
            </a:r>
            <a:endParaRPr lang="en-US" altLang="ko-KR" sz="1400"/>
          </a:p>
          <a:p>
            <a:endParaRPr lang="en-US" altLang="ko-KR" sz="600"/>
          </a:p>
          <a:p>
            <a:r>
              <a:rPr lang="en-US" altLang="ko-KR" sz="800"/>
              <a:t>      (</a:t>
            </a:r>
            <a:r>
              <a:rPr lang="en-US" altLang="ko-KR" sz="1000"/>
              <a:t>Test to Hit)</a:t>
            </a: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950DFD42-13C8-9F84-92B2-33B3F8744407}"/>
              </a:ext>
            </a:extLst>
          </p:cNvPr>
          <p:cNvSpPr/>
          <p:nvPr/>
        </p:nvSpPr>
        <p:spPr>
          <a:xfrm>
            <a:off x="6867570" y="2539165"/>
            <a:ext cx="2209924" cy="1162050"/>
          </a:xfrm>
          <a:prstGeom prst="chevr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9D0D90-32E9-8B1F-7B4B-6081D4D98B77}"/>
              </a:ext>
            </a:extLst>
          </p:cNvPr>
          <p:cNvSpPr txBox="1"/>
          <p:nvPr/>
        </p:nvSpPr>
        <p:spPr>
          <a:xfrm>
            <a:off x="5665524" y="2819783"/>
            <a:ext cx="1473283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/>
              <a:t>     </a:t>
            </a:r>
            <a:r>
              <a:rPr lang="en-US" altLang="ko-KR" sz="1300"/>
              <a:t>Lead</a:t>
            </a:r>
            <a:r>
              <a:rPr lang="ko-KR" altLang="en-US" sz="1300"/>
              <a:t> </a:t>
            </a:r>
            <a:r>
              <a:rPr lang="en-US" altLang="ko-KR" sz="1300"/>
              <a:t>Optimization</a:t>
            </a:r>
            <a:r>
              <a:rPr lang="ko-KR" altLang="en-US" sz="1300"/>
              <a:t> </a:t>
            </a:r>
            <a:endParaRPr lang="en-US" altLang="ko-KR" sz="1300"/>
          </a:p>
          <a:p>
            <a:endParaRPr lang="en-US" altLang="ko-KR" sz="1300"/>
          </a:p>
        </p:txBody>
      </p:sp>
      <p:sp>
        <p:nvSpPr>
          <p:cNvPr id="16" name="화살표: 갈매기형 수장 15">
            <a:extLst>
              <a:ext uri="{FF2B5EF4-FFF2-40B4-BE49-F238E27FC236}">
                <a16:creationId xmlns:a16="http://schemas.microsoft.com/office/drawing/2014/main" id="{B8B9C6DD-5529-C540-3FB7-7D10440670D2}"/>
              </a:ext>
            </a:extLst>
          </p:cNvPr>
          <p:cNvSpPr/>
          <p:nvPr/>
        </p:nvSpPr>
        <p:spPr>
          <a:xfrm>
            <a:off x="305458" y="4773920"/>
            <a:ext cx="2590824" cy="1162050"/>
          </a:xfrm>
          <a:prstGeom prst="chevr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62FE5E-B8C9-F718-0D77-8E2AA3563AE3}"/>
              </a:ext>
            </a:extLst>
          </p:cNvPr>
          <p:cNvSpPr txBox="1"/>
          <p:nvPr/>
        </p:nvSpPr>
        <p:spPr>
          <a:xfrm>
            <a:off x="668775" y="5066019"/>
            <a:ext cx="2120023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/>
              <a:t>   </a:t>
            </a:r>
            <a:r>
              <a:rPr lang="en-US" altLang="ko-KR" sz="1400"/>
              <a:t>GLP Toxicology Test</a:t>
            </a:r>
          </a:p>
          <a:p>
            <a:endParaRPr lang="en-US" altLang="ko-KR" sz="600"/>
          </a:p>
          <a:p>
            <a:r>
              <a:rPr lang="en-US" altLang="ko-KR" sz="800"/>
              <a:t>            </a:t>
            </a:r>
            <a:r>
              <a:rPr lang="en-US" altLang="ko-KR" sz="900" b="1"/>
              <a:t>(good lab practices)</a:t>
            </a:r>
          </a:p>
        </p:txBody>
      </p:sp>
      <p:sp>
        <p:nvSpPr>
          <p:cNvPr id="19" name="화살표: 갈매기형 수장 18">
            <a:extLst>
              <a:ext uri="{FF2B5EF4-FFF2-40B4-BE49-F238E27FC236}">
                <a16:creationId xmlns:a16="http://schemas.microsoft.com/office/drawing/2014/main" id="{66E40CE7-E301-2F84-948E-AEED70E2436B}"/>
              </a:ext>
            </a:extLst>
          </p:cNvPr>
          <p:cNvSpPr/>
          <p:nvPr/>
        </p:nvSpPr>
        <p:spPr>
          <a:xfrm>
            <a:off x="2484769" y="4773920"/>
            <a:ext cx="2332787" cy="1162050"/>
          </a:xfrm>
          <a:prstGeom prst="chevr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91B879-E3C6-08AD-804B-70D5EF210B76}"/>
              </a:ext>
            </a:extLst>
          </p:cNvPr>
          <p:cNvSpPr txBox="1"/>
          <p:nvPr/>
        </p:nvSpPr>
        <p:spPr>
          <a:xfrm>
            <a:off x="2903645" y="5049983"/>
            <a:ext cx="2120023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/>
              <a:t>   </a:t>
            </a:r>
            <a:r>
              <a:rPr lang="en-US" altLang="ko-KR" sz="1400"/>
              <a:t>IND Application</a:t>
            </a:r>
          </a:p>
          <a:p>
            <a:endParaRPr lang="en-US" altLang="ko-KR" sz="600"/>
          </a:p>
          <a:p>
            <a:r>
              <a:rPr lang="en-US" altLang="ko-KR" sz="800"/>
              <a:t>      </a:t>
            </a:r>
            <a:r>
              <a:rPr lang="en-US" altLang="ko-KR" sz="900" b="1"/>
              <a:t>(Investigational </a:t>
            </a:r>
          </a:p>
          <a:p>
            <a:r>
              <a:rPr lang="en-US" altLang="ko-KR" sz="900" b="1"/>
              <a:t>       New Drug)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D96CC9E-B94B-7959-B64C-5ECAE1D69BD2}"/>
              </a:ext>
            </a:extLst>
          </p:cNvPr>
          <p:cNvGrpSpPr/>
          <p:nvPr/>
        </p:nvGrpSpPr>
        <p:grpSpPr>
          <a:xfrm>
            <a:off x="1605494" y="4060798"/>
            <a:ext cx="6081974" cy="584200"/>
            <a:chOff x="1328249" y="3778250"/>
            <a:chExt cx="6081974" cy="584200"/>
          </a:xfrm>
        </p:grpSpPr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1D592DD3-8B74-5FDC-F855-90A626C528BC}"/>
                </a:ext>
              </a:extLst>
            </p:cNvPr>
            <p:cNvCxnSpPr>
              <a:cxnSpLocks/>
            </p:cNvCxnSpPr>
            <p:nvPr/>
          </p:nvCxnSpPr>
          <p:spPr>
            <a:xfrm>
              <a:off x="7401718" y="3778250"/>
              <a:ext cx="0" cy="2921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3CF9F717-8361-A08F-398D-F7BB207F8D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8249" y="4070350"/>
              <a:ext cx="6081974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F0FC558A-867B-5B6B-26B7-86F0F72DF765}"/>
                </a:ext>
              </a:extLst>
            </p:cNvPr>
            <p:cNvCxnSpPr>
              <a:cxnSpLocks/>
            </p:cNvCxnSpPr>
            <p:nvPr/>
          </p:nvCxnSpPr>
          <p:spPr>
            <a:xfrm>
              <a:off x="1341650" y="4070350"/>
              <a:ext cx="0" cy="2921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605C112-A1B1-C7A1-594B-69CCCCCA8CD3}"/>
              </a:ext>
            </a:extLst>
          </p:cNvPr>
          <p:cNvSpPr txBox="1"/>
          <p:nvPr/>
        </p:nvSpPr>
        <p:spPr>
          <a:xfrm>
            <a:off x="7739192" y="2066450"/>
            <a:ext cx="1633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/>
              <a:t>Investigate: Efficacy</a:t>
            </a:r>
            <a:endParaRPr lang="ko-KR" altLang="en-US" sz="1000" b="1"/>
          </a:p>
        </p:txBody>
      </p:sp>
      <p:sp>
        <p:nvSpPr>
          <p:cNvPr id="30" name="화살표: 갈매기형 수장 29">
            <a:extLst>
              <a:ext uri="{FF2B5EF4-FFF2-40B4-BE49-F238E27FC236}">
                <a16:creationId xmlns:a16="http://schemas.microsoft.com/office/drawing/2014/main" id="{4CEF3FB4-0FA1-6165-5B40-2942BB44E9FC}"/>
              </a:ext>
            </a:extLst>
          </p:cNvPr>
          <p:cNvSpPr/>
          <p:nvPr/>
        </p:nvSpPr>
        <p:spPr>
          <a:xfrm>
            <a:off x="4430811" y="4779476"/>
            <a:ext cx="2349338" cy="1162050"/>
          </a:xfrm>
          <a:prstGeom prst="chevr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4A8B501-8014-586E-3992-DBF75AB7B7FC}"/>
              </a:ext>
            </a:extLst>
          </p:cNvPr>
          <p:cNvCxnSpPr>
            <a:cxnSpLocks/>
          </p:cNvCxnSpPr>
          <p:nvPr/>
        </p:nvCxnSpPr>
        <p:spPr>
          <a:xfrm flipV="1">
            <a:off x="3592154" y="6018211"/>
            <a:ext cx="0" cy="3250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2668DE7-A9C3-204B-BE82-2BAF462DB651}"/>
              </a:ext>
            </a:extLst>
          </p:cNvPr>
          <p:cNvSpPr txBox="1"/>
          <p:nvPr/>
        </p:nvSpPr>
        <p:spPr>
          <a:xfrm>
            <a:off x="2749961" y="6375489"/>
            <a:ext cx="29792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/>
              <a:t>Regulation Science</a:t>
            </a:r>
            <a:endParaRPr lang="ko-KR" altLang="en-US" sz="130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A25E506-F7B5-CE3B-E12C-3C1B026CCB3C}"/>
              </a:ext>
            </a:extLst>
          </p:cNvPr>
          <p:cNvGrpSpPr/>
          <p:nvPr/>
        </p:nvGrpSpPr>
        <p:grpSpPr>
          <a:xfrm>
            <a:off x="1205836" y="2166621"/>
            <a:ext cx="1727864" cy="297042"/>
            <a:chOff x="1328249" y="4065408"/>
            <a:chExt cx="6081974" cy="297042"/>
          </a:xfrm>
        </p:grpSpPr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74E170E4-0EDC-8CEA-ADDC-6FF7980A13C9}"/>
                </a:ext>
              </a:extLst>
            </p:cNvPr>
            <p:cNvCxnSpPr>
              <a:cxnSpLocks/>
            </p:cNvCxnSpPr>
            <p:nvPr/>
          </p:nvCxnSpPr>
          <p:spPr>
            <a:xfrm>
              <a:off x="7368191" y="4065408"/>
              <a:ext cx="0" cy="292100"/>
            </a:xfrm>
            <a:prstGeom prst="straightConnector1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4709A0EE-8EF7-AB4A-A0DB-8944E9EA31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8249" y="4070350"/>
              <a:ext cx="6081974" cy="0"/>
            </a:xfrm>
            <a:prstGeom prst="straightConnector1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B28FD8AD-7096-15D9-3765-F5FD2853332B}"/>
                </a:ext>
              </a:extLst>
            </p:cNvPr>
            <p:cNvCxnSpPr>
              <a:cxnSpLocks/>
            </p:cNvCxnSpPr>
            <p:nvPr/>
          </p:nvCxnSpPr>
          <p:spPr>
            <a:xfrm>
              <a:off x="1341650" y="4070350"/>
              <a:ext cx="0" cy="292100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45D2DD8-3062-1117-216C-20AA78A4DC18}"/>
              </a:ext>
            </a:extLst>
          </p:cNvPr>
          <p:cNvSpPr txBox="1"/>
          <p:nvPr/>
        </p:nvSpPr>
        <p:spPr>
          <a:xfrm>
            <a:off x="1131768" y="1753661"/>
            <a:ext cx="3107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/>
              <a:t>PDD</a:t>
            </a:r>
            <a:r>
              <a:rPr lang="ko-KR" altLang="en-US" sz="900" b="1"/>
              <a:t> </a:t>
            </a:r>
            <a:r>
              <a:rPr lang="en-US" altLang="ko-KR" sz="900" b="1"/>
              <a:t>(phenotypic</a:t>
            </a:r>
            <a:r>
              <a:rPr lang="ko-KR" altLang="en-US" sz="900" b="1"/>
              <a:t> </a:t>
            </a:r>
            <a:r>
              <a:rPr lang="en-US" altLang="ko-KR" sz="900" b="1"/>
              <a:t>drug</a:t>
            </a:r>
            <a:r>
              <a:rPr lang="ko-KR" altLang="en-US" sz="900" b="1"/>
              <a:t> </a:t>
            </a:r>
            <a:r>
              <a:rPr lang="en-US" altLang="ko-KR" sz="900" b="1"/>
              <a:t>discovery)</a:t>
            </a:r>
            <a:r>
              <a:rPr lang="ko-KR" altLang="en-US" sz="900" b="1"/>
              <a:t> </a:t>
            </a:r>
            <a:endParaRPr lang="en-US" altLang="ko-KR" sz="900" b="1"/>
          </a:p>
          <a:p>
            <a:r>
              <a:rPr lang="en-US" altLang="ko-KR" sz="900" b="1"/>
              <a:t>(PDD </a:t>
            </a:r>
            <a:r>
              <a:rPr lang="en-US" altLang="ko-KR" sz="900" b="1">
                <a:sym typeface="Wingdings" panose="05000000000000000000" pitchFamily="2" charset="2"/>
              </a:rPr>
              <a:t> Hit Analysis  Target Deconvolution</a:t>
            </a:r>
            <a:endParaRPr lang="ko-KR" altLang="en-US" sz="900" b="1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F343BAB-35FC-64F9-87D1-F89703E1CF2A}"/>
              </a:ext>
            </a:extLst>
          </p:cNvPr>
          <p:cNvGrpSpPr/>
          <p:nvPr/>
        </p:nvGrpSpPr>
        <p:grpSpPr>
          <a:xfrm rot="10800000">
            <a:off x="1240364" y="3491997"/>
            <a:ext cx="1727864" cy="297042"/>
            <a:chOff x="1328249" y="4065408"/>
            <a:chExt cx="6081974" cy="297042"/>
          </a:xfrm>
        </p:grpSpPr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D7198879-C2E2-91DC-13AD-883B0126FAFC}"/>
                </a:ext>
              </a:extLst>
            </p:cNvPr>
            <p:cNvCxnSpPr>
              <a:cxnSpLocks/>
            </p:cNvCxnSpPr>
            <p:nvPr/>
          </p:nvCxnSpPr>
          <p:spPr>
            <a:xfrm>
              <a:off x="7368191" y="4065408"/>
              <a:ext cx="0" cy="292100"/>
            </a:xfrm>
            <a:prstGeom prst="straightConnector1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177A75CE-E34D-CE98-3E3C-66B2658ADE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8249" y="4070350"/>
              <a:ext cx="6081974" cy="0"/>
            </a:xfrm>
            <a:prstGeom prst="straightConnector1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54C04580-B6A3-1659-7D90-95E256B275E6}"/>
                </a:ext>
              </a:extLst>
            </p:cNvPr>
            <p:cNvCxnSpPr>
              <a:cxnSpLocks/>
            </p:cNvCxnSpPr>
            <p:nvPr/>
          </p:nvCxnSpPr>
          <p:spPr>
            <a:xfrm>
              <a:off x="1341650" y="4070350"/>
              <a:ext cx="0" cy="292100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B90CE43-913C-FF8B-DC3C-1A5ECEE49471}"/>
              </a:ext>
            </a:extLst>
          </p:cNvPr>
          <p:cNvSpPr txBox="1"/>
          <p:nvPr/>
        </p:nvSpPr>
        <p:spPr>
          <a:xfrm>
            <a:off x="1216120" y="3894515"/>
            <a:ext cx="233151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1"/>
              <a:t>TDD</a:t>
            </a:r>
            <a:r>
              <a:rPr lang="ko-KR" altLang="en-US" sz="800" b="1"/>
              <a:t> </a:t>
            </a:r>
            <a:r>
              <a:rPr lang="en-US" altLang="ko-KR" sz="800" b="1"/>
              <a:t>(Target-based drug discovery)</a:t>
            </a:r>
            <a:r>
              <a:rPr lang="ko-KR" altLang="en-US" sz="800" b="1"/>
              <a:t> </a:t>
            </a:r>
            <a:endParaRPr lang="en-US" altLang="ko-KR" sz="800" b="1"/>
          </a:p>
          <a:p>
            <a:endParaRPr lang="en-US" altLang="ko-KR" sz="200" b="1"/>
          </a:p>
          <a:p>
            <a:r>
              <a:rPr lang="en-US" altLang="ko-KR" sz="700" b="1"/>
              <a:t>      (TI/TV </a:t>
            </a:r>
            <a:r>
              <a:rPr lang="en-US" altLang="ko-KR" sz="700" b="1">
                <a:sym typeface="Wingdings" panose="05000000000000000000" pitchFamily="2" charset="2"/>
              </a:rPr>
              <a:t> Screening Campaign)</a:t>
            </a:r>
            <a:endParaRPr lang="ko-KR" altLang="en-US" sz="700" b="1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21B69B7-D023-68D2-C119-631DC2545AF8}"/>
              </a:ext>
            </a:extLst>
          </p:cNvPr>
          <p:cNvSpPr txBox="1"/>
          <p:nvPr/>
        </p:nvSpPr>
        <p:spPr>
          <a:xfrm>
            <a:off x="4572615" y="5049983"/>
            <a:ext cx="212002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+mj-lt"/>
              </a:rPr>
              <a:t>   </a:t>
            </a:r>
            <a:r>
              <a:rPr lang="en-US" altLang="ko-KR" sz="1200" b="0" i="0">
                <a:effectLst/>
                <a:latin typeface="+mj-lt"/>
              </a:rPr>
              <a:t>First-in-human (FIH) </a:t>
            </a:r>
          </a:p>
          <a:p>
            <a:pPr algn="ctr"/>
            <a:r>
              <a:rPr lang="en-US" altLang="ko-KR" sz="1200">
                <a:latin typeface="+mj-lt"/>
              </a:rPr>
              <a:t>   C</a:t>
            </a:r>
            <a:r>
              <a:rPr lang="en-US" altLang="ko-KR" sz="1200" b="0" i="0">
                <a:effectLst/>
                <a:latin typeface="+mj-lt"/>
              </a:rPr>
              <a:t>linical Trial</a:t>
            </a:r>
          </a:p>
          <a:p>
            <a:pPr algn="ctr"/>
            <a:r>
              <a:rPr lang="en-US" altLang="ko-KR" sz="1200" b="0" i="0">
                <a:effectLst/>
                <a:latin typeface="+mj-lt"/>
              </a:rPr>
              <a:t>   Phase I</a:t>
            </a:r>
            <a:endParaRPr lang="en-US" altLang="ko-KR" sz="1200">
              <a:latin typeface="+mj-lt"/>
            </a:endParaRPr>
          </a:p>
          <a:p>
            <a:pPr algn="ctr"/>
            <a:endParaRPr lang="en-US" altLang="ko-KR" sz="600"/>
          </a:p>
          <a:p>
            <a:pPr algn="ctr"/>
            <a:r>
              <a:rPr lang="en-US" altLang="ko-KR" sz="800"/>
              <a:t>     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13B7C33-EF3C-657C-A60A-0F9D082E587F}"/>
              </a:ext>
            </a:extLst>
          </p:cNvPr>
          <p:cNvGrpSpPr/>
          <p:nvPr/>
        </p:nvGrpSpPr>
        <p:grpSpPr>
          <a:xfrm>
            <a:off x="6395182" y="4766345"/>
            <a:ext cx="2291488" cy="1162050"/>
            <a:chOff x="6944942" y="4773920"/>
            <a:chExt cx="2291488" cy="1162050"/>
          </a:xfrm>
        </p:grpSpPr>
        <p:sp>
          <p:nvSpPr>
            <p:cNvPr id="47" name="화살표: 갈매기형 수장 46">
              <a:extLst>
                <a:ext uri="{FF2B5EF4-FFF2-40B4-BE49-F238E27FC236}">
                  <a16:creationId xmlns:a16="http://schemas.microsoft.com/office/drawing/2014/main" id="{5C347BCC-FF8E-12FD-EC2A-AC3D218992BD}"/>
                </a:ext>
              </a:extLst>
            </p:cNvPr>
            <p:cNvSpPr/>
            <p:nvPr/>
          </p:nvSpPr>
          <p:spPr>
            <a:xfrm>
              <a:off x="6944942" y="4773920"/>
              <a:ext cx="2291488" cy="1162050"/>
            </a:xfrm>
            <a:prstGeom prst="chevr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CAA542B-2736-F970-61D3-695BDB065934}"/>
                </a:ext>
              </a:extLst>
            </p:cNvPr>
            <p:cNvSpPr txBox="1"/>
            <p:nvPr/>
          </p:nvSpPr>
          <p:spPr>
            <a:xfrm>
              <a:off x="7482192" y="5073594"/>
              <a:ext cx="1675079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0" i="0">
                  <a:effectLst/>
                  <a:latin typeface="+mj-lt"/>
                </a:rPr>
                <a:t> </a:t>
              </a:r>
              <a:r>
                <a:rPr lang="en-US" altLang="ko-KR" sz="1400">
                  <a:latin typeface="+mj-lt"/>
                </a:rPr>
                <a:t>   C</a:t>
              </a:r>
              <a:r>
                <a:rPr lang="en-US" altLang="ko-KR" sz="1400" b="0" i="0">
                  <a:effectLst/>
                  <a:latin typeface="+mj-lt"/>
                </a:rPr>
                <a:t>linical Trials</a:t>
              </a:r>
            </a:p>
            <a:p>
              <a:r>
                <a:rPr lang="en-US" altLang="ko-KR" sz="1400">
                  <a:latin typeface="+mj-lt"/>
                </a:rPr>
                <a:t>    </a:t>
              </a:r>
              <a:r>
                <a:rPr lang="en-US" altLang="ko-KR" sz="1400" b="0" i="0">
                  <a:effectLst/>
                  <a:latin typeface="+mj-lt"/>
                </a:rPr>
                <a:t>(Phases II, III)</a:t>
              </a:r>
              <a:endParaRPr lang="en-US" altLang="ko-KR" sz="1400">
                <a:latin typeface="+mj-lt"/>
              </a:endParaRPr>
            </a:p>
            <a:p>
              <a:endParaRPr lang="en-US" altLang="ko-KR" sz="600"/>
            </a:p>
            <a:p>
              <a:r>
                <a:rPr lang="en-US" altLang="ko-KR" sz="800"/>
                <a:t>     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8232315-E410-C1C1-E1B4-B6A124D49584}"/>
              </a:ext>
            </a:extLst>
          </p:cNvPr>
          <p:cNvGrpSpPr/>
          <p:nvPr/>
        </p:nvGrpSpPr>
        <p:grpSpPr>
          <a:xfrm>
            <a:off x="8270264" y="4773920"/>
            <a:ext cx="2243735" cy="1162050"/>
            <a:chOff x="8847685" y="4773920"/>
            <a:chExt cx="2243735" cy="1162050"/>
          </a:xfrm>
        </p:grpSpPr>
        <p:sp>
          <p:nvSpPr>
            <p:cNvPr id="53" name="화살표: 갈매기형 수장 52">
              <a:extLst>
                <a:ext uri="{FF2B5EF4-FFF2-40B4-BE49-F238E27FC236}">
                  <a16:creationId xmlns:a16="http://schemas.microsoft.com/office/drawing/2014/main" id="{0DD449F4-0A00-F47F-D677-B502916C2266}"/>
                </a:ext>
              </a:extLst>
            </p:cNvPr>
            <p:cNvSpPr/>
            <p:nvPr/>
          </p:nvSpPr>
          <p:spPr>
            <a:xfrm>
              <a:off x="8847685" y="4773920"/>
              <a:ext cx="1929706" cy="1162050"/>
            </a:xfrm>
            <a:prstGeom prst="chevr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697CECE5-D379-8F15-0918-278D27BB61F6}"/>
                </a:ext>
              </a:extLst>
            </p:cNvPr>
            <p:cNvGrpSpPr/>
            <p:nvPr/>
          </p:nvGrpSpPr>
          <p:grpSpPr>
            <a:xfrm>
              <a:off x="9407581" y="5027153"/>
              <a:ext cx="1683839" cy="671480"/>
              <a:chOff x="9407581" y="5027153"/>
              <a:chExt cx="1683839" cy="671480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3FDECCB-5A86-64D4-404C-815E0C3F1919}"/>
                  </a:ext>
                </a:extLst>
              </p:cNvPr>
              <p:cNvSpPr txBox="1"/>
              <p:nvPr/>
            </p:nvSpPr>
            <p:spPr>
              <a:xfrm>
                <a:off x="9407581" y="5329301"/>
                <a:ext cx="15985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900" b="1"/>
                  <a:t>(Clinical Study </a:t>
                </a:r>
              </a:p>
              <a:p>
                <a:r>
                  <a:rPr lang="en-US" altLang="ko-KR" sz="900" b="1"/>
                  <a:t>     Report)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1D73B9F-1D82-3139-B178-288CD4767206}"/>
                  </a:ext>
                </a:extLst>
              </p:cNvPr>
              <p:cNvSpPr txBox="1"/>
              <p:nvPr/>
            </p:nvSpPr>
            <p:spPr>
              <a:xfrm>
                <a:off x="9559864" y="5027153"/>
                <a:ext cx="15315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/>
                  <a:t>CSR</a:t>
                </a:r>
                <a:endParaRPr lang="ko-KR" altLang="en-US"/>
              </a:p>
            </p:txBody>
          </p: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F370EEC-5E20-1DDE-9CB1-CF49803A6259}"/>
              </a:ext>
            </a:extLst>
          </p:cNvPr>
          <p:cNvGrpSpPr/>
          <p:nvPr/>
        </p:nvGrpSpPr>
        <p:grpSpPr>
          <a:xfrm>
            <a:off x="9785168" y="4770248"/>
            <a:ext cx="2152750" cy="1162050"/>
            <a:chOff x="8847685" y="4773920"/>
            <a:chExt cx="2355305" cy="1162050"/>
          </a:xfrm>
        </p:grpSpPr>
        <p:sp>
          <p:nvSpPr>
            <p:cNvPr id="64" name="화살표: 갈매기형 수장 63">
              <a:extLst>
                <a:ext uri="{FF2B5EF4-FFF2-40B4-BE49-F238E27FC236}">
                  <a16:creationId xmlns:a16="http://schemas.microsoft.com/office/drawing/2014/main" id="{88156FB6-7D44-2E87-048F-21D46C3B6040}"/>
                </a:ext>
              </a:extLst>
            </p:cNvPr>
            <p:cNvSpPr/>
            <p:nvPr/>
          </p:nvSpPr>
          <p:spPr>
            <a:xfrm>
              <a:off x="8847685" y="4773920"/>
              <a:ext cx="1929706" cy="1162050"/>
            </a:xfrm>
            <a:prstGeom prst="chevr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45446035-2BCB-C30D-2104-1CF47D4E234A}"/>
                </a:ext>
              </a:extLst>
            </p:cNvPr>
            <p:cNvGrpSpPr/>
            <p:nvPr/>
          </p:nvGrpSpPr>
          <p:grpSpPr>
            <a:xfrm>
              <a:off x="9604406" y="5009808"/>
              <a:ext cx="1598584" cy="667389"/>
              <a:chOff x="9604406" y="5009808"/>
              <a:chExt cx="1598584" cy="667389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90A3F2B-9CF6-DA82-E664-E1AF9BB0B49A}"/>
                  </a:ext>
                </a:extLst>
              </p:cNvPr>
              <p:cNvSpPr txBox="1"/>
              <p:nvPr/>
            </p:nvSpPr>
            <p:spPr>
              <a:xfrm>
                <a:off x="9604406" y="5307865"/>
                <a:ext cx="15985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900"/>
                  <a:t>(New Drug </a:t>
                </a:r>
              </a:p>
              <a:p>
                <a:r>
                  <a:rPr lang="en-US" altLang="ko-KR" sz="900"/>
                  <a:t>Application)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D4E3E53-7458-169F-98EC-5815A96A79C2}"/>
                  </a:ext>
                </a:extLst>
              </p:cNvPr>
              <p:cNvSpPr txBox="1"/>
              <p:nvPr/>
            </p:nvSpPr>
            <p:spPr>
              <a:xfrm>
                <a:off x="9615224" y="5009808"/>
                <a:ext cx="1531556" cy="323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500"/>
                  <a:t>NDA</a:t>
                </a:r>
                <a:endParaRPr lang="ko-KR" altLang="en-US" sz="1500"/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DA14F54D-65B9-9062-F23B-E8A8E8DA433A}"/>
              </a:ext>
            </a:extLst>
          </p:cNvPr>
          <p:cNvSpPr txBox="1"/>
          <p:nvPr/>
        </p:nvSpPr>
        <p:spPr>
          <a:xfrm>
            <a:off x="10296493" y="4356168"/>
            <a:ext cx="16694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/>
              <a:t>Investigate: Toxicity</a:t>
            </a:r>
            <a:endParaRPr lang="ko-KR" altLang="en-US" sz="1000" b="1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F0F6377-9C5D-CB40-D412-FB1D710A8C26}"/>
              </a:ext>
            </a:extLst>
          </p:cNvPr>
          <p:cNvSpPr txBox="1"/>
          <p:nvPr/>
        </p:nvSpPr>
        <p:spPr>
          <a:xfrm>
            <a:off x="4787613" y="1726306"/>
            <a:ext cx="23643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/>
              <a:t>R&amp;D Cycle: </a:t>
            </a:r>
          </a:p>
          <a:p>
            <a:r>
              <a:rPr lang="en-US" altLang="ko-KR" sz="900" b="1"/>
              <a:t>Design </a:t>
            </a:r>
            <a:r>
              <a:rPr lang="en-US" altLang="ko-KR" sz="900" b="1">
                <a:sym typeface="Wingdings" panose="05000000000000000000" pitchFamily="2" charset="2"/>
              </a:rPr>
              <a:t></a:t>
            </a:r>
            <a:r>
              <a:rPr lang="en-US" altLang="ko-KR" sz="900" b="1"/>
              <a:t> Make (Synthesize) </a:t>
            </a:r>
            <a:r>
              <a:rPr lang="en-US" altLang="ko-KR" sz="900" b="1">
                <a:sym typeface="Wingdings" panose="05000000000000000000" pitchFamily="2" charset="2"/>
              </a:rPr>
              <a:t></a:t>
            </a:r>
            <a:r>
              <a:rPr lang="en-US" altLang="ko-KR" sz="900" b="1"/>
              <a:t> Test </a:t>
            </a:r>
            <a:r>
              <a:rPr lang="en-US" altLang="ko-KR" sz="900" b="1">
                <a:sym typeface="Wingdings" panose="05000000000000000000" pitchFamily="2" charset="2"/>
              </a:rPr>
              <a:t></a:t>
            </a:r>
            <a:r>
              <a:rPr lang="en-US" altLang="ko-KR" sz="900" b="1"/>
              <a:t> Design </a:t>
            </a:r>
            <a:r>
              <a:rPr lang="en-US" altLang="ko-KR" sz="900" b="1">
                <a:sym typeface="Wingdings" panose="05000000000000000000" pitchFamily="2" charset="2"/>
              </a:rPr>
              <a:t></a:t>
            </a:r>
            <a:r>
              <a:rPr lang="en-US" altLang="ko-KR" sz="900" b="1"/>
              <a:t> [...]</a:t>
            </a:r>
            <a:endParaRPr lang="ko-KR" altLang="en-US" sz="900" b="1"/>
          </a:p>
        </p:txBody>
      </p:sp>
      <p:sp>
        <p:nvSpPr>
          <p:cNvPr id="71" name="자유형: 도형 70">
            <a:extLst>
              <a:ext uri="{FF2B5EF4-FFF2-40B4-BE49-F238E27FC236}">
                <a16:creationId xmlns:a16="http://schemas.microsoft.com/office/drawing/2014/main" id="{4D1D44A3-9329-0E3F-2B54-528AF3BCB401}"/>
              </a:ext>
            </a:extLst>
          </p:cNvPr>
          <p:cNvSpPr/>
          <p:nvPr/>
        </p:nvSpPr>
        <p:spPr>
          <a:xfrm>
            <a:off x="5382986" y="2232559"/>
            <a:ext cx="1164292" cy="238773"/>
          </a:xfrm>
          <a:custGeom>
            <a:avLst/>
            <a:gdLst>
              <a:gd name="connsiteX0" fmla="*/ 0 w 726281"/>
              <a:gd name="connsiteY0" fmla="*/ 323856 h 323856"/>
              <a:gd name="connsiteX1" fmla="*/ 404812 w 726281"/>
              <a:gd name="connsiteY1" fmla="*/ 6 h 323856"/>
              <a:gd name="connsiteX2" fmla="*/ 726281 w 726281"/>
              <a:gd name="connsiteY2" fmla="*/ 316712 h 32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6281" h="323856">
                <a:moveTo>
                  <a:pt x="0" y="323856"/>
                </a:moveTo>
                <a:cubicBezTo>
                  <a:pt x="141882" y="162526"/>
                  <a:pt x="283765" y="1197"/>
                  <a:pt x="404812" y="6"/>
                </a:cubicBezTo>
                <a:cubicBezTo>
                  <a:pt x="525859" y="-1185"/>
                  <a:pt x="626070" y="157763"/>
                  <a:pt x="726281" y="316712"/>
                </a:cubicBezTo>
              </a:path>
            </a:pathLst>
          </a:custGeom>
          <a:noFill/>
          <a:ln>
            <a:headEnd type="triangl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076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DF181-043D-0DF3-31C8-B0694883D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omputer-Aided Drug Design (CADD): Types, Uses, Examples, Softwares">
            <a:extLst>
              <a:ext uri="{FF2B5EF4-FFF2-40B4-BE49-F238E27FC236}">
                <a16:creationId xmlns:a16="http://schemas.microsoft.com/office/drawing/2014/main" id="{2F7A2A22-85C0-3342-8A7E-7B528315D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968" y="1301268"/>
            <a:ext cx="4000501" cy="209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igh Throughput Screening – Accelerating Drug Discovery Efforts |  Technology Networks">
            <a:extLst>
              <a:ext uri="{FF2B5EF4-FFF2-40B4-BE49-F238E27FC236}">
                <a16:creationId xmlns:a16="http://schemas.microsoft.com/office/drawing/2014/main" id="{67C6EE97-876E-C929-91FD-95FDD697B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070" y="1667980"/>
            <a:ext cx="3766605" cy="211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1F96C5-EC5D-7320-DA11-6ACB6864FFDF}"/>
              </a:ext>
            </a:extLst>
          </p:cNvPr>
          <p:cNvSpPr txBox="1"/>
          <p:nvPr/>
        </p:nvSpPr>
        <p:spPr>
          <a:xfrm>
            <a:off x="152399" y="6263290"/>
            <a:ext cx="774477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/>
              <a:t>https://www.technologynetworks.com/tn/articles/high-throughput-screening-accelerating-drug-discovery-efforts-288926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D905A0-78DC-3DF5-11DF-842A7FCA5F0E}"/>
              </a:ext>
            </a:extLst>
          </p:cNvPr>
          <p:cNvSpPr txBox="1"/>
          <p:nvPr/>
        </p:nvSpPr>
        <p:spPr>
          <a:xfrm>
            <a:off x="6450691" y="116124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HTS</a:t>
            </a:r>
            <a:endParaRPr lang="ko-KR" altLang="en-US" b="1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7FB1119-6208-2DFB-64E9-9B5E2ABABFF9}"/>
              </a:ext>
            </a:extLst>
          </p:cNvPr>
          <p:cNvGrpSpPr/>
          <p:nvPr/>
        </p:nvGrpSpPr>
        <p:grpSpPr>
          <a:xfrm>
            <a:off x="411381" y="4606605"/>
            <a:ext cx="6184669" cy="1236997"/>
            <a:chOff x="280734" y="4955080"/>
            <a:chExt cx="7239846" cy="141723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E7BD555-0B02-488E-D572-088328A96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0734" y="4955080"/>
              <a:ext cx="7239846" cy="1417234"/>
            </a:xfrm>
            <a:prstGeom prst="rect">
              <a:avLst/>
            </a:prstGeom>
          </p:spPr>
        </p:pic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A773BA6-7EC9-B04B-B9DB-9AE38F27CCA4}"/>
                </a:ext>
              </a:extLst>
            </p:cNvPr>
            <p:cNvCxnSpPr>
              <a:cxnSpLocks/>
            </p:cNvCxnSpPr>
            <p:nvPr/>
          </p:nvCxnSpPr>
          <p:spPr>
            <a:xfrm>
              <a:off x="6025924" y="5486739"/>
              <a:ext cx="1008882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96073C9-5E8D-7375-5433-E0752DCE186C}"/>
                </a:ext>
              </a:extLst>
            </p:cNvPr>
            <p:cNvCxnSpPr>
              <a:cxnSpLocks/>
            </p:cNvCxnSpPr>
            <p:nvPr/>
          </p:nvCxnSpPr>
          <p:spPr>
            <a:xfrm>
              <a:off x="341767" y="5772149"/>
              <a:ext cx="71788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0466B54-5698-2354-6F81-4A9F6028C181}"/>
                </a:ext>
              </a:extLst>
            </p:cNvPr>
            <p:cNvCxnSpPr>
              <a:cxnSpLocks/>
            </p:cNvCxnSpPr>
            <p:nvPr/>
          </p:nvCxnSpPr>
          <p:spPr>
            <a:xfrm>
              <a:off x="341767" y="6074114"/>
              <a:ext cx="44880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A6F01E4E-7B8F-3BE4-D886-C85AD95DF77D}"/>
                </a:ext>
              </a:extLst>
            </p:cNvPr>
            <p:cNvCxnSpPr>
              <a:cxnSpLocks/>
            </p:cNvCxnSpPr>
            <p:nvPr/>
          </p:nvCxnSpPr>
          <p:spPr>
            <a:xfrm>
              <a:off x="3869192" y="6074114"/>
              <a:ext cx="308088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72B2F65A-B763-E340-2E16-AB173FD33F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767" y="6340314"/>
              <a:ext cx="6652758" cy="320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8DBCB9D-2191-94A7-696B-E8EE15FFD9BE}"/>
              </a:ext>
            </a:extLst>
          </p:cNvPr>
          <p:cNvSpPr txBox="1"/>
          <p:nvPr/>
        </p:nvSpPr>
        <p:spPr>
          <a:xfrm>
            <a:off x="5644670" y="2487891"/>
            <a:ext cx="914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/>
              <a:t>VS</a:t>
            </a:r>
            <a:endParaRPr lang="ko-KR" altLang="en-US" sz="25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932B10-D216-7415-BEEC-3681909C6BC6}"/>
              </a:ext>
            </a:extLst>
          </p:cNvPr>
          <p:cNvSpPr txBox="1"/>
          <p:nvPr/>
        </p:nvSpPr>
        <p:spPr>
          <a:xfrm>
            <a:off x="152400" y="6453847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/>
              <a:t>https://pmc.ncbi.nlm.nih.gov/articles/PMC3880464/</a:t>
            </a:r>
          </a:p>
        </p:txBody>
      </p:sp>
      <p:pic>
        <p:nvPicPr>
          <p:cNvPr id="5128" name="Picture 8" descr="Structure Prediction and Computational Protein Design for Efficient  Biocatalysts and Bioactive Proteins - Buller - 2025 - Angewandte Chemie  International Edition - Wiley Online Library">
            <a:extLst>
              <a:ext uri="{FF2B5EF4-FFF2-40B4-BE49-F238E27FC236}">
                <a16:creationId xmlns:a16="http://schemas.microsoft.com/office/drawing/2014/main" id="{F89D1414-AC2A-3F80-47F0-42E12FB03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743" y="1795092"/>
            <a:ext cx="1603434" cy="168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2FD7A3F-9E14-ED8A-7EC4-CD8B9866A8C7}"/>
              </a:ext>
            </a:extLst>
          </p:cNvPr>
          <p:cNvSpPr txBox="1"/>
          <p:nvPr/>
        </p:nvSpPr>
        <p:spPr>
          <a:xfrm>
            <a:off x="1622687" y="3655793"/>
            <a:ext cx="2110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Hit Rate : 35% </a:t>
            </a:r>
            <a:endParaRPr lang="ko-KR" altLang="en-US" b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1233E8-5942-82CA-48F6-AD923E19A137}"/>
              </a:ext>
            </a:extLst>
          </p:cNvPr>
          <p:cNvSpPr txBox="1"/>
          <p:nvPr/>
        </p:nvSpPr>
        <p:spPr>
          <a:xfrm>
            <a:off x="6596050" y="3898101"/>
            <a:ext cx="211035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/>
              <a:t>Hit Rate : 0.021% </a:t>
            </a:r>
            <a:endParaRPr lang="ko-KR" altLang="en-US" sz="17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C6B91-5F2A-4A47-94A2-DD68CBFE5E42}"/>
              </a:ext>
            </a:extLst>
          </p:cNvPr>
          <p:cNvSpPr txBox="1"/>
          <p:nvPr/>
        </p:nvSpPr>
        <p:spPr>
          <a:xfrm>
            <a:off x="152399" y="235407"/>
            <a:ext cx="120396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/>
              <a:t>제약 R&amp;D 과정에서 사용되는 컴퓨터 시뮬레이션은</a:t>
            </a:r>
            <a:r>
              <a:rPr lang="en-US" altLang="ko-KR" sz="1600" b="1"/>
              <a:t> HTS </a:t>
            </a:r>
            <a:r>
              <a:rPr lang="ko-KR" altLang="en-US" sz="1600" b="1"/>
              <a:t>대비</a:t>
            </a:r>
            <a:r>
              <a:rPr lang="en-US" altLang="ko-KR" sz="1600" b="1"/>
              <a:t>, </a:t>
            </a:r>
            <a:r>
              <a:rPr lang="ko-KR" altLang="en-US" sz="1600" b="1"/>
              <a:t>초기 신약 개발 단계에서 시간과 비용을 크게 줄일 수 있지만, 아직까지 여러 단점들이 있습니다.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902EE-7C83-B6D2-F8A6-4A8D5C653164}"/>
              </a:ext>
            </a:extLst>
          </p:cNvPr>
          <p:cNvSpPr txBox="1"/>
          <p:nvPr/>
        </p:nvSpPr>
        <p:spPr>
          <a:xfrm>
            <a:off x="617392" y="5882791"/>
            <a:ext cx="875719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i="0">
                <a:effectLst/>
                <a:latin typeface="fkGroteskNeue"/>
              </a:rPr>
              <a:t>Sliwoski, Gregory, et al. "Computational Methods in Drug Discovery." Pharmacological Reviews, vol. 66, no. 1, 2014, pp. 334-395.</a:t>
            </a:r>
            <a:endParaRPr lang="ko-KR" altLang="en-US" sz="1100" b="1"/>
          </a:p>
        </p:txBody>
      </p:sp>
    </p:spTree>
    <p:extLst>
      <p:ext uri="{BB962C8B-B14F-4D97-AF65-F5344CB8AC3E}">
        <p14:creationId xmlns:p14="http://schemas.microsoft.com/office/powerpoint/2010/main" val="1268046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A09B1-AE03-7150-5C1B-7B2AC9C3A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CA456B-CA32-F97B-25CD-B238EDB08454}"/>
              </a:ext>
            </a:extLst>
          </p:cNvPr>
          <p:cNvSpPr txBox="1"/>
          <p:nvPr/>
        </p:nvSpPr>
        <p:spPr>
          <a:xfrm>
            <a:off x="138112" y="192196"/>
            <a:ext cx="119157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/>
              <a:t>예를 들어서</a:t>
            </a:r>
            <a:r>
              <a:rPr lang="en-US" altLang="ko-KR" sz="1600" b="1"/>
              <a:t>, </a:t>
            </a:r>
            <a:r>
              <a:rPr lang="ko-KR" altLang="en-US" sz="1600" b="1"/>
              <a:t>슈퍼컴퓨터를 사용해도</a:t>
            </a:r>
            <a:r>
              <a:rPr lang="en-US" altLang="ko-KR" sz="1600" b="1"/>
              <a:t>, </a:t>
            </a:r>
            <a:r>
              <a:rPr lang="ko-KR" altLang="en-US" sz="1600" b="1"/>
              <a:t>단백질 분자 동역학</a:t>
            </a:r>
            <a:r>
              <a:rPr lang="en-US" altLang="ko-KR" sz="1600" b="1"/>
              <a:t>(MD) </a:t>
            </a:r>
            <a:r>
              <a:rPr lang="ko-KR" altLang="en-US" sz="1600" b="1"/>
              <a:t>시뮬레이션은 시스템의 복잡성으로 인하여 계산만 몇 달이 걸릴 수 있습니다</a:t>
            </a:r>
            <a:r>
              <a:rPr lang="en-US" altLang="ko-KR" sz="1600" b="1"/>
              <a:t>. </a:t>
            </a:r>
            <a:endParaRPr lang="ko-KR" altLang="en-US" sz="1600"/>
          </a:p>
        </p:txBody>
      </p:sp>
      <p:pic>
        <p:nvPicPr>
          <p:cNvPr id="6148" name="Picture 4" descr="MD Simulation of Protein Folding">
            <a:extLst>
              <a:ext uri="{FF2B5EF4-FFF2-40B4-BE49-F238E27FC236}">
                <a16:creationId xmlns:a16="http://schemas.microsoft.com/office/drawing/2014/main" id="{AAD76EA3-196F-11DE-8D16-16238F36B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275" y="1742797"/>
            <a:ext cx="6496071" cy="194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624E0B-74E1-F6D8-55C2-02FCE8F39D1F}"/>
              </a:ext>
            </a:extLst>
          </p:cNvPr>
          <p:cNvSpPr txBox="1"/>
          <p:nvPr/>
        </p:nvSpPr>
        <p:spPr>
          <a:xfrm>
            <a:off x="0" y="6531325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/>
              <a:t>https://www.ks.uiuc.edu/Research/folding/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6B718C0-A829-4A45-63BA-86502D452C55}"/>
              </a:ext>
            </a:extLst>
          </p:cNvPr>
          <p:cNvGrpSpPr/>
          <p:nvPr/>
        </p:nvGrpSpPr>
        <p:grpSpPr>
          <a:xfrm>
            <a:off x="459170" y="4689308"/>
            <a:ext cx="9072562" cy="923330"/>
            <a:chOff x="138112" y="1438501"/>
            <a:chExt cx="10603684" cy="101565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4C97FC3-13FD-0A7D-B834-3CF373D03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112" y="1438501"/>
              <a:ext cx="10603684" cy="1015650"/>
            </a:xfrm>
            <a:prstGeom prst="rect">
              <a:avLst/>
            </a:prstGeom>
          </p:spPr>
        </p:pic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0F52901-A959-5463-854C-62F5CF7D8669}"/>
                </a:ext>
              </a:extLst>
            </p:cNvPr>
            <p:cNvCxnSpPr>
              <a:cxnSpLocks/>
            </p:cNvCxnSpPr>
            <p:nvPr/>
          </p:nvCxnSpPr>
          <p:spPr>
            <a:xfrm>
              <a:off x="3452812" y="2076747"/>
              <a:ext cx="6990217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165548E-0A98-F2E8-28DE-6708E96EE1FC}"/>
                </a:ext>
              </a:extLst>
            </p:cNvPr>
            <p:cNvCxnSpPr>
              <a:cxnSpLocks/>
            </p:cNvCxnSpPr>
            <p:nvPr/>
          </p:nvCxnSpPr>
          <p:spPr>
            <a:xfrm>
              <a:off x="138112" y="2388537"/>
              <a:ext cx="370046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2" name="Picture 4" descr="Supercomputer speeds drug discovery, enabling precision medicine">
            <a:extLst>
              <a:ext uri="{FF2B5EF4-FFF2-40B4-BE49-F238E27FC236}">
                <a16:creationId xmlns:a16="http://schemas.microsoft.com/office/drawing/2014/main" id="{16321880-191E-F7C0-FDC3-281F1A346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06" y="1742797"/>
            <a:ext cx="4070086" cy="261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A9476B-B389-5459-789C-126CCFCA527C}"/>
              </a:ext>
            </a:extLst>
          </p:cNvPr>
          <p:cNvSpPr txBox="1"/>
          <p:nvPr/>
        </p:nvSpPr>
        <p:spPr>
          <a:xfrm>
            <a:off x="5334496" y="3793379"/>
            <a:ext cx="7032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~ microsecond simulation = ~ months </a:t>
            </a:r>
            <a:r>
              <a:rPr lang="en-US" altLang="ko-KR"/>
              <a:t>(</a:t>
            </a:r>
            <a:r>
              <a:rPr lang="en-US" altLang="ko-KR" u="sng"/>
              <a:t>at best</a:t>
            </a:r>
            <a:r>
              <a:rPr lang="en-US" altLang="ko-KR"/>
              <a:t>) </a:t>
            </a:r>
            <a:r>
              <a:rPr lang="ko-KR" altLang="en-US"/>
              <a:t>computing time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01D5C45E-4732-B04E-37C1-E891273F93C8}"/>
              </a:ext>
            </a:extLst>
          </p:cNvPr>
          <p:cNvSpPr/>
          <p:nvPr/>
        </p:nvSpPr>
        <p:spPr>
          <a:xfrm>
            <a:off x="4715371" y="2877242"/>
            <a:ext cx="619125" cy="520572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693F4D-E82F-739E-43FB-7613039CFBBD}"/>
              </a:ext>
            </a:extLst>
          </p:cNvPr>
          <p:cNvSpPr txBox="1"/>
          <p:nvPr/>
        </p:nvSpPr>
        <p:spPr>
          <a:xfrm>
            <a:off x="1401651" y="1237616"/>
            <a:ext cx="2421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supercomputer</a:t>
            </a:r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6C1ABE-CD33-1A5C-6C2D-7863E8297ACA}"/>
              </a:ext>
            </a:extLst>
          </p:cNvPr>
          <p:cNvSpPr txBox="1"/>
          <p:nvPr/>
        </p:nvSpPr>
        <p:spPr>
          <a:xfrm>
            <a:off x="0" y="6365670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/>
              <a:t>https://cen.acs.org/articles/88/i42/Anton-Supercomputer-Proves-Mettle.html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FB0FF4-5B96-8295-89A8-AC0E3BC430D5}"/>
              </a:ext>
            </a:extLst>
          </p:cNvPr>
          <p:cNvSpPr txBox="1"/>
          <p:nvPr/>
        </p:nvSpPr>
        <p:spPr>
          <a:xfrm>
            <a:off x="588215" y="5630180"/>
            <a:ext cx="894351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i="0">
                <a:effectLst/>
                <a:latin typeface="fkGroteskNeue"/>
              </a:rPr>
              <a:t>Borman, Stu. "Anton Supercomputer Proves Mettle." </a:t>
            </a:r>
            <a:r>
              <a:rPr lang="en-US" altLang="ko-KR" sz="1100" i="1">
                <a:effectLst/>
                <a:latin typeface="fkGroteskNeue"/>
              </a:rPr>
              <a:t>Chemical &amp; Engineering News</a:t>
            </a:r>
            <a:r>
              <a:rPr lang="en-US" altLang="ko-KR" sz="1100" i="0">
                <a:effectLst/>
                <a:latin typeface="fkGroteskNeue"/>
              </a:rPr>
              <a:t>, vol. 88, no. 42, 18 Oct. 2010, cen.acs.org/articles/88/i42/Anton-Supercomputer-Proves-Mettle.html. Accessed 23 Feb. 2025.</a:t>
            </a:r>
            <a:endParaRPr lang="ko-KR" altLang="en-US" sz="1100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180BFF8-40C4-5882-3150-396377F367EF}"/>
              </a:ext>
            </a:extLst>
          </p:cNvPr>
          <p:cNvCxnSpPr>
            <a:cxnSpLocks/>
          </p:cNvCxnSpPr>
          <p:nvPr/>
        </p:nvCxnSpPr>
        <p:spPr>
          <a:xfrm>
            <a:off x="4026208" y="5548240"/>
            <a:ext cx="152924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99AF207-78AE-D528-C8B1-D43B328AD7B9}"/>
              </a:ext>
            </a:extLst>
          </p:cNvPr>
          <p:cNvCxnSpPr>
            <a:cxnSpLocks/>
          </p:cNvCxnSpPr>
          <p:nvPr/>
        </p:nvCxnSpPr>
        <p:spPr>
          <a:xfrm>
            <a:off x="6159808" y="5548240"/>
            <a:ext cx="186024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1055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E8A10-52D2-D0F7-D572-00E72D173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FADCAA3-ADBA-3745-24C0-C435FD3FC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967" y="1372158"/>
            <a:ext cx="4645323" cy="3771484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E2715C5B-D9FE-4238-16AF-F89A351D78EE}"/>
              </a:ext>
            </a:extLst>
          </p:cNvPr>
          <p:cNvGrpSpPr/>
          <p:nvPr/>
        </p:nvGrpSpPr>
        <p:grpSpPr>
          <a:xfrm>
            <a:off x="221331" y="1471648"/>
            <a:ext cx="4089636" cy="2886991"/>
            <a:chOff x="5990069" y="2932883"/>
            <a:chExt cx="4726935" cy="352960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3EDF2BC-96AF-0BE3-2583-1E2E9F3EEA52}"/>
                </a:ext>
              </a:extLst>
            </p:cNvPr>
            <p:cNvGrpSpPr/>
            <p:nvPr/>
          </p:nvGrpSpPr>
          <p:grpSpPr>
            <a:xfrm>
              <a:off x="5990069" y="2932883"/>
              <a:ext cx="4726935" cy="3529603"/>
              <a:chOff x="6294163" y="2199912"/>
              <a:chExt cx="4726935" cy="3529603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BE6C8230-3F8A-CF81-4843-1022980A21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46719" y="3133516"/>
                <a:ext cx="4674379" cy="2595999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4DD498A4-641E-7ED9-9398-E827D90DF9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94163" y="2199912"/>
                <a:ext cx="3574463" cy="933604"/>
              </a:xfrm>
              <a:prstGeom prst="rect">
                <a:avLst/>
              </a:prstGeom>
            </p:spPr>
          </p:pic>
        </p:grp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0249A76-3CEA-01A5-8F80-36561BCA67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419939"/>
              <a:ext cx="36804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FD5D31F-C31E-382A-23CB-323C42665CA4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800939"/>
              <a:ext cx="443865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A944B6B6-3E9B-7FA5-493C-43DD4DFC1F7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5166699"/>
              <a:ext cx="188595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96942B3-FF9B-553B-5DCF-4291F4228491}"/>
              </a:ext>
            </a:extLst>
          </p:cNvPr>
          <p:cNvSpPr txBox="1"/>
          <p:nvPr/>
        </p:nvSpPr>
        <p:spPr>
          <a:xfrm>
            <a:off x="55244" y="6457890"/>
            <a:ext cx="84867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/>
              <a:t>https://www.cmu.edu/mcs/news-events/2024/0806_3-15-million-from-nih-to-fund-operation-of-third-generation-anton-supercomputer.html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ECA81C-70B3-499D-1DD6-A3A86568ECA9}"/>
              </a:ext>
            </a:extLst>
          </p:cNvPr>
          <p:cNvSpPr txBox="1"/>
          <p:nvPr/>
        </p:nvSpPr>
        <p:spPr>
          <a:xfrm>
            <a:off x="142874" y="285002"/>
            <a:ext cx="117252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/>
              <a:t>또한</a:t>
            </a:r>
            <a:r>
              <a:rPr lang="en-US" altLang="ko-KR" sz="1600" b="1"/>
              <a:t>, </a:t>
            </a:r>
            <a:r>
              <a:rPr lang="ko-KR" altLang="en-US" sz="1600" b="1"/>
              <a:t>슈퍼컴퓨터에서 시뮬레이션을 실행하는 데는 전기</a:t>
            </a:r>
            <a:r>
              <a:rPr lang="en-US" altLang="ko-KR" sz="1600" b="1"/>
              <a:t>, </a:t>
            </a:r>
            <a:r>
              <a:rPr lang="ko-KR" altLang="en-US" sz="1600" b="1"/>
              <a:t>냉각</a:t>
            </a:r>
            <a:r>
              <a:rPr lang="en-US" altLang="ko-KR" sz="1600" b="1"/>
              <a:t>, </a:t>
            </a:r>
            <a:r>
              <a:rPr lang="ko-KR" altLang="en-US" sz="1600" b="1"/>
              <a:t>유지 관리 등 상당한 운영 비용이 발생하며</a:t>
            </a:r>
            <a:r>
              <a:rPr lang="en-US" altLang="ko-KR" sz="1600" b="1"/>
              <a:t>, </a:t>
            </a:r>
            <a:r>
              <a:rPr lang="ko-KR" altLang="en-US" sz="1600" b="1"/>
              <a:t>이는 곧 환경 오염 및 에너지 고갈 등의 문제점으로 이어집니다</a:t>
            </a:r>
            <a:r>
              <a:rPr lang="en-US" altLang="ko-KR" sz="1600" b="1"/>
              <a:t>.</a:t>
            </a:r>
            <a:endParaRPr lang="ko-KR" altLang="en-US" sz="16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90F444-2904-0EB8-2DBC-97439459A5B8}"/>
              </a:ext>
            </a:extLst>
          </p:cNvPr>
          <p:cNvSpPr txBox="1"/>
          <p:nvPr/>
        </p:nvSpPr>
        <p:spPr>
          <a:xfrm>
            <a:off x="292963" y="5516127"/>
            <a:ext cx="909386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i="0">
                <a:effectLst/>
                <a:latin typeface="fkGroteskNeue"/>
              </a:rPr>
              <a:t>Chiacchia, Kenneth. "$3.15 Million from NIH to Fund Operation of Third-Generation Anton Supercomputer at Pittsburgh Supercomputing Center." </a:t>
            </a:r>
            <a:r>
              <a:rPr lang="en-US" altLang="ko-KR" sz="1000" i="1">
                <a:effectLst/>
                <a:latin typeface="fkGroteskNeue"/>
              </a:rPr>
              <a:t>Mellon College of Science, Carnegie Mellon University</a:t>
            </a:r>
            <a:r>
              <a:rPr lang="en-US" altLang="ko-KR" sz="1000" i="0">
                <a:effectLst/>
                <a:latin typeface="fkGroteskNeue"/>
              </a:rPr>
              <a:t>, 6 Aug. 2024, </a:t>
            </a:r>
            <a:r>
              <a:rPr lang="en-US" altLang="ko-KR" sz="1000" i="0">
                <a:effectLst/>
                <a:latin typeface="fkGroteskNeue"/>
                <a:hlinkClick r:id="rId5"/>
              </a:rPr>
              <a:t>www.cmu.edu/mcs/news-events/2024/0806_3-15-million-from-nih-to-fund-operation-of-third-generation-anton-supercomputer.html</a:t>
            </a:r>
            <a:r>
              <a:rPr lang="en-US" altLang="ko-KR" sz="1000" i="0">
                <a:effectLst/>
                <a:latin typeface="fkGroteskNeue"/>
              </a:rPr>
              <a:t>. Accessed 23 Feb. 2025.</a:t>
            </a:r>
            <a:endParaRPr lang="ko-KR" altLang="en-US" sz="1000"/>
          </a:p>
        </p:txBody>
      </p:sp>
      <p:pic>
        <p:nvPicPr>
          <p:cNvPr id="8" name="Picture 4" descr="Supermicro steps up with NVIDIA A100 GPU-Powered Systems - High-Performance  Computing News Analysis | insideHPC">
            <a:extLst>
              <a:ext uri="{FF2B5EF4-FFF2-40B4-BE49-F238E27FC236}">
                <a16:creationId xmlns:a16="http://schemas.microsoft.com/office/drawing/2014/main" id="{0CE77776-3E6E-1938-316F-971EB55C6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059" y="1713180"/>
            <a:ext cx="2066443" cy="22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8344DC-292A-3FB4-212F-056377E929F9}"/>
              </a:ext>
            </a:extLst>
          </p:cNvPr>
          <p:cNvSpPr txBox="1"/>
          <p:nvPr/>
        </p:nvSpPr>
        <p:spPr>
          <a:xfrm>
            <a:off x="9226733" y="3826154"/>
            <a:ext cx="4510067" cy="688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tabLst>
                <a:tab pos="1028700" algn="l"/>
              </a:tabLst>
            </a:pPr>
            <a:r>
              <a:rPr lang="en-US" altLang="ko-KR" sz="1300" b="1" kern="0" spc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NVIDIA A100 GPU : USD $25,000</a:t>
            </a:r>
          </a:p>
          <a:p>
            <a:pPr algn="just" fontAlgn="base">
              <a:lnSpc>
                <a:spcPct val="160000"/>
              </a:lnSpc>
              <a:tabLst>
                <a:tab pos="1028700" algn="l"/>
              </a:tabLst>
            </a:pPr>
            <a:r>
              <a:rPr lang="en-US" altLang="ko-KR" sz="1300" b="1" kern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GPU X 1000 = $ </a:t>
            </a:r>
            <a:r>
              <a:rPr lang="en-US" altLang="ko-KR" sz="1300" b="1" kern="0" spc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25,000</a:t>
            </a:r>
            <a:r>
              <a:rPr lang="en-US" altLang="ko-KR" sz="1300" b="1" kern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,000</a:t>
            </a:r>
            <a:endParaRPr lang="en-US" altLang="ko-KR" sz="1300" b="1" kern="0" spc="0">
              <a:effectLst/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2" descr="NVIDIA">
            <a:extLst>
              <a:ext uri="{FF2B5EF4-FFF2-40B4-BE49-F238E27FC236}">
                <a16:creationId xmlns:a16="http://schemas.microsoft.com/office/drawing/2014/main" id="{BA2A6B5E-79DB-4916-6BC0-94A6D8594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0502" y="2454935"/>
            <a:ext cx="759595" cy="75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897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24EBA295-CD07-342F-BE24-5A6D85653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468" y="1558639"/>
            <a:ext cx="5308489" cy="3486024"/>
          </a:xfrm>
          <a:prstGeom prst="rect">
            <a:avLst/>
          </a:prstGeom>
        </p:spPr>
      </p:pic>
      <p:pic>
        <p:nvPicPr>
          <p:cNvPr id="15" name="Picture 2" descr="India's Quantum Future - Rau's IAS">
            <a:extLst>
              <a:ext uri="{FF2B5EF4-FFF2-40B4-BE49-F238E27FC236}">
                <a16:creationId xmlns:a16="http://schemas.microsoft.com/office/drawing/2014/main" id="{EB5E009D-868E-F981-227C-17BAEEDA0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08" y="4244633"/>
            <a:ext cx="3910725" cy="216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B4FA7C-205C-E8BE-E8C4-C1B840054541}"/>
              </a:ext>
            </a:extLst>
          </p:cNvPr>
          <p:cNvSpPr txBox="1"/>
          <p:nvPr/>
        </p:nvSpPr>
        <p:spPr>
          <a:xfrm>
            <a:off x="66675" y="6491704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/>
              <a:t>https://compass.rauias.com/current-affairs/indias-quantum-future/</a:t>
            </a:r>
          </a:p>
        </p:txBody>
      </p:sp>
      <p:pic>
        <p:nvPicPr>
          <p:cNvPr id="17" name="Picture 4" descr="IBM Q System One">
            <a:extLst>
              <a:ext uri="{FF2B5EF4-FFF2-40B4-BE49-F238E27FC236}">
                <a16:creationId xmlns:a16="http://schemas.microsoft.com/office/drawing/2014/main" id="{53312BF8-365A-B1D4-14C3-02F9CC92B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08" y="1522534"/>
            <a:ext cx="3590925" cy="239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26B5A4-BF3C-6329-2B78-36ED0037AA7A}"/>
              </a:ext>
            </a:extLst>
          </p:cNvPr>
          <p:cNvSpPr txBox="1"/>
          <p:nvPr/>
        </p:nvSpPr>
        <p:spPr>
          <a:xfrm>
            <a:off x="185737" y="167064"/>
            <a:ext cx="119538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/>
              <a:t>2. Quantum Solution: 양자 컴퓨터는 중첩</a:t>
            </a:r>
            <a:r>
              <a:rPr lang="en-US" altLang="ko-KR" sz="1600" b="1"/>
              <a:t>, </a:t>
            </a:r>
            <a:r>
              <a:rPr lang="ko-KR" altLang="en-US" sz="1600" b="1"/>
              <a:t>얽힘</a:t>
            </a:r>
            <a:r>
              <a:rPr lang="en-US" altLang="ko-KR" sz="1600" b="1"/>
              <a:t>, </a:t>
            </a:r>
            <a:r>
              <a:rPr lang="ko-KR" altLang="en-US" sz="1600" b="1"/>
              <a:t>간섭의 원리를 통하여, 여러 변수를 동시에 처리하는 병렬 처리(parallel processing) 방법 등으로, 단백질 시뮬레이션 등 복잡한 문제에 대해 훨씬 빠르게 계산을 수행할 수 있습니다.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81C7C3-ED47-AD66-B763-507D4D23F831}"/>
              </a:ext>
            </a:extLst>
          </p:cNvPr>
          <p:cNvSpPr txBox="1"/>
          <p:nvPr/>
        </p:nvSpPr>
        <p:spPr>
          <a:xfrm>
            <a:off x="4978333" y="5153856"/>
            <a:ext cx="552007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i="0">
                <a:effectLst/>
                <a:latin typeface="fkGroteskNeue"/>
              </a:rPr>
              <a:t>Çavuşoğlu, Ünal, et al. "Performance Evaluation of a Parallel Image Enhancement Technique for Dark Images on Multithreaded CPU and GPU Architectures." ResearchGate, Jan. 2022, doi:10.13140/RG.2.2.20285.67048.</a:t>
            </a:r>
            <a:endParaRPr lang="ko-KR" altLang="en-US" sz="1000" b="1"/>
          </a:p>
        </p:txBody>
      </p:sp>
    </p:spTree>
    <p:extLst>
      <p:ext uri="{BB962C8B-B14F-4D97-AF65-F5344CB8AC3E}">
        <p14:creationId xmlns:p14="http://schemas.microsoft.com/office/powerpoint/2010/main" val="823858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1075</TotalTime>
  <Words>1714</Words>
  <Application>Microsoft Office PowerPoint</Application>
  <PresentationFormat>와이드스크린</PresentationFormat>
  <Paragraphs>212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fkGroteskNeue</vt:lpstr>
      <vt:lpstr>맑은 고딕</vt:lpstr>
      <vt:lpstr>Aptos</vt:lpstr>
      <vt:lpstr>Aptos Display</vt:lpstr>
      <vt:lpstr>Arial</vt:lpstr>
      <vt:lpstr>Noto Sans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Jay Park</dc:creator>
  <cp:lastModifiedBy>Jay Park</cp:lastModifiedBy>
  <cp:revision>330</cp:revision>
  <dcterms:created xsi:type="dcterms:W3CDTF">2025-02-22T09:27:06Z</dcterms:created>
  <dcterms:modified xsi:type="dcterms:W3CDTF">2025-02-27T13:42:26Z</dcterms:modified>
</cp:coreProperties>
</file>